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74"/>
  </p:notesMasterIdLst>
  <p:handoutMasterIdLst>
    <p:handoutMasterId r:id="rId75"/>
  </p:handoutMasterIdLst>
  <p:sldIdLst>
    <p:sldId id="258" r:id="rId5"/>
    <p:sldId id="323" r:id="rId6"/>
    <p:sldId id="325" r:id="rId7"/>
    <p:sldId id="265" r:id="rId8"/>
    <p:sldId id="268" r:id="rId9"/>
    <p:sldId id="272" r:id="rId10"/>
    <p:sldId id="277" r:id="rId11"/>
    <p:sldId id="383" r:id="rId12"/>
    <p:sldId id="282" r:id="rId13"/>
    <p:sldId id="287" r:id="rId14"/>
    <p:sldId id="292" r:id="rId15"/>
    <p:sldId id="299" r:id="rId16"/>
    <p:sldId id="329" r:id="rId17"/>
    <p:sldId id="327" r:id="rId18"/>
    <p:sldId id="330" r:id="rId19"/>
    <p:sldId id="331" r:id="rId20"/>
    <p:sldId id="332" r:id="rId21"/>
    <p:sldId id="328" r:id="rId22"/>
    <p:sldId id="333" r:id="rId23"/>
    <p:sldId id="334" r:id="rId24"/>
    <p:sldId id="335" r:id="rId25"/>
    <p:sldId id="337" r:id="rId26"/>
    <p:sldId id="338" r:id="rId27"/>
    <p:sldId id="339" r:id="rId28"/>
    <p:sldId id="340" r:id="rId29"/>
    <p:sldId id="347" r:id="rId30"/>
    <p:sldId id="341" r:id="rId31"/>
    <p:sldId id="342" r:id="rId32"/>
    <p:sldId id="343" r:id="rId33"/>
    <p:sldId id="345" r:id="rId34"/>
    <p:sldId id="385" r:id="rId35"/>
    <p:sldId id="386" r:id="rId36"/>
    <p:sldId id="357" r:id="rId37"/>
    <p:sldId id="376" r:id="rId38"/>
    <p:sldId id="344" r:id="rId39"/>
    <p:sldId id="387" r:id="rId40"/>
    <p:sldId id="358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9" r:id="rId51"/>
    <p:sldId id="360" r:id="rId52"/>
    <p:sldId id="361" r:id="rId53"/>
    <p:sldId id="377" r:id="rId54"/>
    <p:sldId id="362" r:id="rId55"/>
    <p:sldId id="378" r:id="rId56"/>
    <p:sldId id="363" r:id="rId57"/>
    <p:sldId id="379" r:id="rId58"/>
    <p:sldId id="364" r:id="rId59"/>
    <p:sldId id="365" r:id="rId60"/>
    <p:sldId id="380" r:id="rId61"/>
    <p:sldId id="366" r:id="rId62"/>
    <p:sldId id="367" r:id="rId63"/>
    <p:sldId id="368" r:id="rId64"/>
    <p:sldId id="369" r:id="rId65"/>
    <p:sldId id="370" r:id="rId66"/>
    <p:sldId id="371" r:id="rId67"/>
    <p:sldId id="382" r:id="rId68"/>
    <p:sldId id="372" r:id="rId69"/>
    <p:sldId id="373" r:id="rId70"/>
    <p:sldId id="374" r:id="rId71"/>
    <p:sldId id="384" r:id="rId72"/>
    <p:sldId id="375" r:id="rId73"/>
  </p:sldIdLst>
  <p:sldSz cx="12192000" cy="6858000"/>
  <p:notesSz cx="6858000" cy="9144000"/>
  <p:embeddedFontLst>
    <p:embeddedFont>
      <p:font typeface="Avenir Next LT Pro" panose="020B0604020202020204" charset="0"/>
      <p:regular r:id="rId76"/>
      <p:bold r:id="rId77"/>
      <p:italic r:id="rId78"/>
      <p:boldItalic r:id="rId79"/>
    </p:embeddedFont>
    <p:embeddedFont>
      <p:font typeface="Bodoni MT Condensed" panose="02070606080606020203" pitchFamily="18" charset="0"/>
      <p:regular r:id="rId80"/>
      <p:bold r:id="rId81"/>
      <p:italic r:id="rId82"/>
      <p:boldItalic r:id="rId83"/>
    </p:embeddedFon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entury Gothic" panose="020B0502020202020204" pitchFamily="34" charset="0"/>
      <p:regular r:id="rId88"/>
      <p:bold r:id="rId89"/>
      <p:italic r:id="rId90"/>
      <p:boldItalic r:id="rId91"/>
    </p:embeddedFont>
    <p:embeddedFont>
      <p:font typeface="Footlight MT Light" panose="0204060206030A020304" pitchFamily="18" charset="0"/>
      <p:regular r:id="rId92"/>
    </p:embeddedFont>
    <p:embeddedFont>
      <p:font typeface="IranNastaliq" panose="02020505000000020003" pitchFamily="18" charset="0"/>
      <p:regular r:id="rId93"/>
    </p:embeddedFont>
    <p:embeddedFont>
      <p:font typeface="Speak Pro" panose="020B0604020202020204" charset="0"/>
      <p:regular r:id="rId94"/>
      <p:bold r:id="rId95"/>
      <p:italic r:id="rId96"/>
      <p:boldItalic r:id="rId9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B58"/>
    <a:srgbClr val="EC7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102" y="222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font" Target="fonts/font1.fntdata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97" Type="http://schemas.openxmlformats.org/officeDocument/2006/relationships/font" Target="fonts/font22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4.fntdata"/><Relationship Id="rId87" Type="http://schemas.openxmlformats.org/officeDocument/2006/relationships/font" Target="fonts/font12.fntdata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font" Target="fonts/font7.fntdata"/><Relationship Id="rId90" Type="http://schemas.openxmlformats.org/officeDocument/2006/relationships/font" Target="fonts/font15.fntdata"/><Relationship Id="rId95" Type="http://schemas.openxmlformats.org/officeDocument/2006/relationships/font" Target="fonts/font2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font" Target="fonts/font2.fntdata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font" Target="fonts/font18.fntdata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96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font" Target="fonts/font19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8/24/2023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B3C-F5CB-4FF4-9626-146326B1E467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0C0-AC53-4D64-ABD7-4A55C0A77859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66F-F4C2-4254-902A-540C5FFDD766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53F6-9CD2-44E4-BBC5-2899F0ED8F61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AD0-5F22-4AC8-A079-4E7FF62CE0BA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FA05-2726-422B-A595-CD6EE4C03A22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830-91D4-4D76-B486-41F29E6EE30C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5260-6F71-4500-AA56-E197C8A5E92E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07-55FE-4B9E-99B0-5FCA5C63BEEE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A2B-ADE3-40A2-A02A-09FC8B80F731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74AC-6E10-46E9-BC4A-4E3A595D534E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13D-DE21-4303-8F9D-A21ACDBC3B69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E45D-B5D1-4EF4-9967-78E83BC898CC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B17F-C031-4630-8FA3-EE6012C20DEF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C0F-AE50-44ED-8007-5467636E4C42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E4A-56A6-49EC-A673-D7F2D2D770DB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2B0D-49A2-441C-B800-8DA3FF9758CE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5FDB-2FE7-44AD-B9BD-8BEF95F41952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B07-8F96-4A12-BC7E-21F8E0954886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0E14-8D81-41DD-8E4A-1160D6D337E4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738-C96E-44D6-94FE-78EC73B11312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798-9F8A-4555-A128-691FDFB38DA9}" type="datetime1">
              <a:rPr lang="en-US" noProof="0" smtClean="0"/>
              <a:t>8/24/2023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398F-A7F5-4300-AD8D-F2211496F365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69A2-DE74-4722-929F-847049DD6A45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192-6800-47D0-90F1-7D91FE57976D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1E2-BCC4-44B2-A3D7-036C18CBFA1C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9723-4BF4-48A4-B5CD-B482435A8942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F4EC-7DDE-4C95-9956-59513BFBB065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7C77-DBB5-4D0F-9120-27BDB5B99C32}" type="datetime1">
              <a:rPr lang="en-US" noProof="0" smtClean="0"/>
              <a:t>8/24/2023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DDE-1A3D-4921-8DA7-F028633C78C6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B8C-51E0-4512-9EB9-DD1BB2387348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5FF-3A74-4B0F-9624-362545A943D5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C6A1-E569-4FC9-9D93-90A846C9C5BB}" type="datetime1">
              <a:rPr lang="en-US" noProof="0" smtClean="0"/>
              <a:t>8/24/2023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35B-55DE-4D82-AAED-127142AD1F9F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41BB-2CCE-42E8-8A4D-47586555D345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F1A0-84E6-4AA0-9183-7CA10A278BD9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72-C659-4F6E-A95D-21349475745A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89B-1365-4D57-8640-FE32C76A82BF}" type="datetime1">
              <a:rPr lang="en-US" noProof="0" smtClean="0"/>
              <a:t>8/24/2023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B306-77B6-40D8-8A71-1A24515FE48B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3CFD-4D7A-41AC-A46D-B09F422513E8}" type="datetime1">
              <a:rPr lang="en-US" noProof="0" smtClean="0"/>
              <a:t>8/24/2023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290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4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BC92-456B-42A9-BBF5-ADCA2050DDCF}" type="datetime1">
              <a:rPr lang="en-US" noProof="0" smtClean="0"/>
              <a:t>8/24/2023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9D1-A115-46CA-B10A-279193A83BBC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783-EEF8-44D1-A300-8D20A32BB2D3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7E-76B3-4A0D-BCD1-C5A52A858D66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C234-967A-4CF5-82BF-1AF9EBDCBA35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7E5F88F2-B164-4B6F-A4D1-FF377EA65B7F}" type="datetime1">
              <a:rPr lang="en-US" smtClean="0"/>
              <a:t>8/24/2023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  <p:sldLayoutId id="2147483698" r:id="rId47"/>
    <p:sldLayoutId id="2147483699" r:id="rId4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7000">
              <a:srgbClr val="CAC5F0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CD05E1-4DD9-42A2-81C5-2F7AA5B5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5522" y="1491080"/>
            <a:ext cx="4530622" cy="9379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a-IR" sz="3600" dirty="0">
                <a:solidFill>
                  <a:srgbClr val="C00000"/>
                </a:solidFill>
                <a:cs typeface="B Titr" panose="00000700000000000000" pitchFamily="2" charset="-78"/>
              </a:rPr>
              <a:t>کارگاه آموزشی </a:t>
            </a:r>
            <a:br>
              <a:rPr lang="fa-IR" sz="4800" dirty="0">
                <a:cs typeface="B Titr" panose="00000700000000000000" pitchFamily="2" charset="-78"/>
              </a:rPr>
            </a:br>
            <a:r>
              <a:rPr lang="fa-IR" sz="4800" dirty="0">
                <a:solidFill>
                  <a:schemeClr val="tx1"/>
                </a:solidFill>
                <a:cs typeface="B Titr" panose="00000700000000000000" pitchFamily="2" charset="-78"/>
              </a:rPr>
              <a:t>الفبای فرزندپروری</a:t>
            </a:r>
            <a:br>
              <a:rPr lang="fa-IR" sz="48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4800" dirty="0">
                <a:solidFill>
                  <a:schemeClr val="tx1"/>
                </a:solidFill>
                <a:cs typeface="B Titr" panose="00000700000000000000" pitchFamily="2" charset="-78"/>
              </a:rPr>
              <a:t>با نگاه به آینده</a:t>
            </a:r>
            <a:endParaRPr lang="en-US" sz="4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B39F26-4B7E-4BD5-B0E0-F7BF31A4A4A4}"/>
              </a:ext>
            </a:extLst>
          </p:cNvPr>
          <p:cNvSpPr/>
          <p:nvPr/>
        </p:nvSpPr>
        <p:spPr>
          <a:xfrm>
            <a:off x="3427337" y="1665596"/>
            <a:ext cx="5244337" cy="4664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>
                <a:solidFill>
                  <a:schemeClr val="accent6"/>
                </a:solidFill>
                <a:cs typeface="B Nazanin" panose="00000400000000000000" pitchFamily="2" charset="-78"/>
              </a:rPr>
              <a:t> ماژول اول –</a:t>
            </a:r>
            <a:r>
              <a:rPr lang="en-US" sz="3200" b="1" dirty="0">
                <a:solidFill>
                  <a:schemeClr val="accent6"/>
                </a:solidFill>
                <a:cs typeface="B Nazanin" panose="00000400000000000000" pitchFamily="2" charset="-78"/>
              </a:rPr>
              <a:t>-</a:t>
            </a:r>
          </a:p>
          <a:p>
            <a:pPr algn="ctr"/>
            <a:endParaRPr lang="en-US" sz="1000" b="1" dirty="0">
              <a:solidFill>
                <a:schemeClr val="accent6"/>
              </a:solidFill>
              <a:cs typeface="B Nazanin" panose="00000400000000000000" pitchFamily="2" charset="-78"/>
            </a:endParaRPr>
          </a:p>
          <a:p>
            <a:pPr algn="ctr"/>
            <a:endParaRPr lang="en-US" sz="100" b="1" dirty="0">
              <a:solidFill>
                <a:schemeClr val="accent6"/>
              </a:solidFill>
              <a:cs typeface="B Nazanin" panose="00000400000000000000" pitchFamily="2" charset="-78"/>
            </a:endParaRPr>
          </a:p>
          <a:p>
            <a:pPr algn="ctr"/>
            <a:endParaRPr lang="fa-IR" sz="1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منتور : عقیل ملکی‌فر</a:t>
            </a:r>
          </a:p>
          <a:p>
            <a:pPr algn="ctr"/>
            <a:endParaRPr lang="en-US" sz="3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تاریخ :  1402/05/31 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185738" algn="ctr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       طراح :  فاطمه حقدادی</a:t>
            </a:r>
          </a:p>
          <a:p>
            <a:pPr marL="185738" algn="ctr"/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endParaRPr lang="en-US" sz="11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>
              <a:defRPr/>
            </a:pP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www.Taali.ir-cfc.com</a:t>
            </a:r>
            <a:endParaRPr lang="fa-IR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44967D-F746-4340-A8B8-FA4C8048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132" y="420210"/>
            <a:ext cx="1866924" cy="24654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91037C-4E77-499F-862C-7526EBBD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05" y="602564"/>
            <a:ext cx="1635091" cy="228311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2395F2-00D1-4B08-8F85-0DA8EEB7BF77}"/>
              </a:ext>
            </a:extLst>
          </p:cNvPr>
          <p:cNvSpPr/>
          <p:nvPr/>
        </p:nvSpPr>
        <p:spPr>
          <a:xfrm>
            <a:off x="10365729" y="2739977"/>
            <a:ext cx="1535624" cy="728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a-IR" sz="1050" b="1" dirty="0">
                <a:solidFill>
                  <a:schemeClr val="tx1"/>
                </a:solidFill>
                <a:cs typeface="B Lotus" panose="00000400000000000000" pitchFamily="2" charset="-78"/>
              </a:rPr>
              <a:t>موسسه تعالی راه آوران رشد</a:t>
            </a:r>
          </a:p>
          <a:p>
            <a:pPr algn="ctr"/>
            <a:r>
              <a:rPr lang="fa-IR" sz="1050" dirty="0">
                <a:solidFill>
                  <a:schemeClr val="tx1"/>
                </a:solidFill>
                <a:cs typeface="B Titr" panose="00000700000000000000" pitchFamily="2" charset="-78"/>
              </a:rPr>
              <a:t>پایه‌گذار آموزش‌های متفاوت و تفاوت‌ساز</a:t>
            </a:r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2EC5-0A20-4D63-B00B-DEB39889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6" y="-521975"/>
            <a:ext cx="5371527" cy="239093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a-IR" sz="4400" dirty="0">
                <a:solidFill>
                  <a:srgbClr val="FFFF00"/>
                </a:solidFill>
                <a:cs typeface="B Titr" panose="00000700000000000000" pitchFamily="2" charset="-78"/>
              </a:rPr>
              <a:t>چرا فرزندپروری باید با </a:t>
            </a:r>
            <a:r>
              <a:rPr lang="fa-IR" sz="4400" dirty="0">
                <a:cs typeface="B Titr" panose="00000700000000000000" pitchFamily="2" charset="-78"/>
              </a:rPr>
              <a:t>نگاه به آینده </a:t>
            </a:r>
            <a:r>
              <a:rPr lang="fa-IR" sz="4400" dirty="0">
                <a:solidFill>
                  <a:srgbClr val="FFFF00"/>
                </a:solidFill>
                <a:cs typeface="B Titr" panose="00000700000000000000" pitchFamily="2" charset="-78"/>
              </a:rPr>
              <a:t>انجام گیرد؟</a:t>
            </a:r>
            <a:endParaRPr lang="en-US" sz="4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A8F80-4A21-4C24-8E8C-2EF0B85E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E34A63-FA18-4DF1-82F6-1343AC053B89}"/>
              </a:ext>
            </a:extLst>
          </p:cNvPr>
          <p:cNvSpPr/>
          <p:nvPr/>
        </p:nvSpPr>
        <p:spPr>
          <a:xfrm>
            <a:off x="1763486" y="2194708"/>
            <a:ext cx="9448800" cy="460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rgbClr val="FFFF00"/>
                </a:solidFill>
                <a:cs typeface="B Mitra" panose="00000400000000000000" pitchFamily="2" charset="-78"/>
              </a:rPr>
              <a:t>امیر کلام، امام علی (ع) از ما خواسته که فرزندانمان را برای </a:t>
            </a:r>
            <a:r>
              <a:rPr lang="fa-IR" sz="3600" b="1" dirty="0">
                <a:solidFill>
                  <a:schemeClr val="bg1"/>
                </a:solidFill>
                <a:cs typeface="B Mitra" panose="00000400000000000000" pitchFamily="2" charset="-78"/>
              </a:rPr>
              <a:t>زمانه خودشان</a:t>
            </a:r>
            <a:r>
              <a:rPr lang="fa-IR" sz="3600" b="1" dirty="0">
                <a:solidFill>
                  <a:srgbClr val="FFFF00"/>
                </a:solidFill>
                <a:cs typeface="B Mitra" panose="00000400000000000000" pitchFamily="2" charset="-78"/>
              </a:rPr>
              <a:t> پرورش دهیم.</a:t>
            </a:r>
          </a:p>
          <a:p>
            <a:pPr algn="ctr"/>
            <a:r>
              <a:rPr lang="fa-IR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B Mitra" panose="00000400000000000000" pitchFamily="2" charset="-78"/>
              </a:rPr>
              <a:t>چرا؟</a:t>
            </a:r>
          </a:p>
          <a:p>
            <a:pPr algn="ctr"/>
            <a:r>
              <a:rPr lang="fa-IR" sz="3600" b="1" dirty="0">
                <a:solidFill>
                  <a:srgbClr val="FFFF00"/>
                </a:solidFill>
                <a:cs typeface="B Mitra" panose="00000400000000000000" pitchFamily="2" charset="-78"/>
              </a:rPr>
              <a:t>مگر زمانه یا دنیا </a:t>
            </a:r>
            <a:r>
              <a:rPr lang="fa-IR" sz="3600" b="1" dirty="0">
                <a:solidFill>
                  <a:schemeClr val="bg1"/>
                </a:solidFill>
                <a:cs typeface="B Mitra" panose="00000400000000000000" pitchFamily="2" charset="-78"/>
              </a:rPr>
              <a:t>ثابت </a:t>
            </a:r>
            <a:r>
              <a:rPr lang="fa-IR" sz="3600" b="1" dirty="0">
                <a:solidFill>
                  <a:srgbClr val="FFFF00"/>
                </a:solidFill>
                <a:cs typeface="B Mitra" panose="00000400000000000000" pitchFamily="2" charset="-78"/>
              </a:rPr>
              <a:t>نیست؟! در این صورت، چه نیازی هست که فرزندانمان را برای زمانه دیگری پرورش دهیم؟!</a:t>
            </a:r>
          </a:p>
        </p:txBody>
      </p:sp>
    </p:spTree>
    <p:extLst>
      <p:ext uri="{BB962C8B-B14F-4D97-AF65-F5344CB8AC3E}">
        <p14:creationId xmlns:p14="http://schemas.microsoft.com/office/powerpoint/2010/main" val="319877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593F60D-FCB6-4199-9479-DE1682CFF91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2002969" y="3810000"/>
            <a:ext cx="8382000" cy="1981201"/>
          </a:xfrm>
        </p:spPr>
        <p:txBody>
          <a:bodyPr>
            <a:noAutofit/>
          </a:bodyPr>
          <a:lstStyle/>
          <a:p>
            <a:pPr algn="ctr"/>
            <a:r>
              <a:rPr lang="fa-IR" sz="36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برخلاف تصور اغلب افراد، از جمله اغلب والدین، زمانه ثابت نیست. و در جهان امروز ما به </a:t>
            </a:r>
            <a:r>
              <a:rPr lang="fa-IR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شدت متغیر</a:t>
            </a:r>
          </a:p>
          <a:p>
            <a:pPr algn="ctr"/>
            <a:r>
              <a:rPr lang="fa-IR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36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است.</a:t>
            </a:r>
            <a:endParaRPr lang="en-US" sz="3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/>
            <a:endParaRPr lang="fa-IR" sz="3600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62" name="Content Placeholder 22">
            <a:extLst>
              <a:ext uri="{FF2B5EF4-FFF2-40B4-BE49-F238E27FC236}">
                <a16:creationId xmlns:a16="http://schemas.microsoft.com/office/drawing/2014/main" id="{A0C64D5E-E935-40EA-B384-73ADAD08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53" y="175532"/>
            <a:ext cx="3589894" cy="31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0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BCE0-C492-45D1-B14B-D698228DC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615" y="280734"/>
            <a:ext cx="8807116" cy="915873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تغییر سریع دنیا یعنی چه؟</a:t>
            </a:r>
            <a:endParaRPr lang="en-US" sz="44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BC45B7-A56F-405A-BD6D-8A0CFAFADB33}"/>
              </a:ext>
            </a:extLst>
          </p:cNvPr>
          <p:cNvSpPr/>
          <p:nvPr/>
        </p:nvSpPr>
        <p:spPr>
          <a:xfrm>
            <a:off x="0" y="1196607"/>
            <a:ext cx="11756571" cy="3875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یعنی این‌که بخاطر پیشرفت­های پر شتاب علم و فناوری :</a:t>
            </a:r>
            <a:endParaRPr lang="en-US" sz="32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/>
            <a:endParaRPr lang="en-US" sz="14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719138" lvl="0" algn="r" rtl="1">
              <a:spcAft>
                <a:spcPts val="800"/>
              </a:spcAft>
            </a:pPr>
            <a:r>
              <a:rPr lang="fa-IR" sz="3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1.  </a:t>
            </a:r>
            <a:r>
              <a:rPr lang="fa-IR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شیوه­های کار و دستیابی به درآمد و ثروت </a:t>
            </a: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به سرعت در حال تغییر است.</a:t>
            </a:r>
            <a:endParaRPr lang="en-US" sz="32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lvl="0" algn="r" rtl="1">
              <a:spcAft>
                <a:spcPts val="800"/>
              </a:spcAft>
              <a:tabLst>
                <a:tab pos="979488" algn="l"/>
              </a:tabLst>
            </a:pPr>
            <a:r>
              <a:rPr lang="fa-IR" sz="3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   2</a:t>
            </a: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.  </a:t>
            </a:r>
            <a:r>
              <a:rPr lang="fa-IR" sz="3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شیوه زندگی (= سبک زندگی ) </a:t>
            </a: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مان نیز با همان شتاب در دست تغییر است.</a:t>
            </a:r>
          </a:p>
          <a:p>
            <a:pPr lvl="0" algn="r" rtl="1">
              <a:spcAft>
                <a:spcPts val="800"/>
              </a:spcAft>
              <a:tabLst>
                <a:tab pos="979488" algn="l"/>
              </a:tabLst>
            </a:pPr>
            <a:endParaRPr lang="en-US" sz="14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>
              <a:spcAft>
                <a:spcPts val="800"/>
              </a:spcAft>
            </a:pP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این­ها که تغییر کنند، زمانه یا دنیا عوض می­شود.</a:t>
            </a:r>
            <a:endParaRPr lang="en-US" sz="32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/>
            <a:endParaRPr lang="fa-IR" sz="32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01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634" y="936173"/>
            <a:ext cx="4143555" cy="312293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عوض شدن زمانه یا دنیای انسانی یعنی چه ؟</a:t>
            </a:r>
            <a:endParaRPr lang="en-US" sz="8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88" y="2497639"/>
            <a:ext cx="4361941" cy="312293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endParaRPr lang="en-US" sz="3200" b="1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Mitra" panose="00000400000000000000" pitchFamily="2" charset="-78"/>
              </a:rPr>
              <a:t>یعنی این­که دنیای آینده، دنیایی که قرار است فرزندان ما در آن کار و زندگی کنند، با دنیای امروز ما از هر حیث بسیار متفاوت خواهد بود</a:t>
            </a:r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.</a:t>
            </a:r>
            <a:endParaRPr lang="en-US" sz="3200" b="1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32C4D-21B5-4B0E-9D58-C03BFA2B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49" y="324466"/>
            <a:ext cx="4163024" cy="26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27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4BDF-BF5F-4B47-914C-B0924BFB1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0" y="210426"/>
            <a:ext cx="9759329" cy="217944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  <a:br>
              <a:rPr lang="en-US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توجه : دنیای قدیم </a:t>
            </a:r>
            <a:r>
              <a:rPr lang="fa-IR" sz="4400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ثابت </a:t>
            </a: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بود، و دنیای امروز </a:t>
            </a:r>
            <a:r>
              <a:rPr lang="fa-IR" sz="4400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متغیر</a:t>
            </a: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. تفاوت این­ها چیست ؟</a:t>
            </a:r>
            <a:br>
              <a:rPr lang="en-US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</a:br>
            <a:endParaRPr lang="fa-IR" sz="44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C55BD-9EC4-4D3A-854C-6E1EAEBD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76200" y="2389866"/>
            <a:ext cx="12039599" cy="178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الف) در دنیای ثابت ، گذشته ، حال و آینده در یک امتداد قرار دارند، </a:t>
            </a:r>
          </a:p>
          <a:p>
            <a:pPr algn="ctr"/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زیرا هر سه اساسا شبیه یک دیگرند .</a:t>
            </a:r>
            <a:endParaRPr lang="en-US" sz="28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/>
            <a:endParaRPr lang="fa-IR" sz="28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FDA223-8C53-4CCE-8FA9-265D2AE85129}"/>
              </a:ext>
            </a:extLst>
          </p:cNvPr>
          <p:cNvSpPr/>
          <p:nvPr/>
        </p:nvSpPr>
        <p:spPr>
          <a:xfrm>
            <a:off x="2373087" y="4376059"/>
            <a:ext cx="1654629" cy="2179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گذشته</a:t>
            </a:r>
          </a:p>
          <a:p>
            <a:pPr algn="ctr"/>
            <a:endParaRPr 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ED3E6B-41E4-4E96-9606-19F256F123B4}"/>
              </a:ext>
            </a:extLst>
          </p:cNvPr>
          <p:cNvSpPr/>
          <p:nvPr/>
        </p:nvSpPr>
        <p:spPr>
          <a:xfrm>
            <a:off x="5323113" y="4351145"/>
            <a:ext cx="1654629" cy="2179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حال</a:t>
            </a:r>
          </a:p>
          <a:p>
            <a:pPr algn="ctr"/>
            <a:endParaRPr 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DB6A26-D114-4DBD-9672-C97F431169EB}"/>
              </a:ext>
            </a:extLst>
          </p:cNvPr>
          <p:cNvSpPr/>
          <p:nvPr/>
        </p:nvSpPr>
        <p:spPr>
          <a:xfrm>
            <a:off x="8305469" y="4332510"/>
            <a:ext cx="1654629" cy="22726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آینده</a:t>
            </a:r>
          </a:p>
          <a:p>
            <a:pPr algn="ctr"/>
            <a:endParaRPr lang="fa-IR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69E2F6-54D7-401B-A449-293376D8844A}"/>
              </a:ext>
            </a:extLst>
          </p:cNvPr>
          <p:cNvCxnSpPr>
            <a:cxnSpLocks/>
          </p:cNvCxnSpPr>
          <p:nvPr/>
        </p:nvCxnSpPr>
        <p:spPr>
          <a:xfrm flipV="1">
            <a:off x="4071258" y="5355772"/>
            <a:ext cx="1251855" cy="11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AAE042-4580-4FF1-AF2E-77604DDD441C}"/>
              </a:ext>
            </a:extLst>
          </p:cNvPr>
          <p:cNvCxnSpPr>
            <a:cxnSpLocks/>
          </p:cNvCxnSpPr>
          <p:nvPr/>
        </p:nvCxnSpPr>
        <p:spPr>
          <a:xfrm flipV="1">
            <a:off x="7032169" y="5464639"/>
            <a:ext cx="1251855" cy="11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97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4BDF-BF5F-4B47-914C-B0924BFB1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5" y="101571"/>
            <a:ext cx="9977044" cy="217944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  <a:br>
              <a:rPr lang="en-US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توجه : دنیای قدیم </a:t>
            </a:r>
            <a:r>
              <a:rPr lang="fa-IR" sz="4400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ثابت </a:t>
            </a: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بود، و دنیای امروز </a:t>
            </a:r>
            <a:r>
              <a:rPr lang="fa-IR" sz="4400" dirty="0">
                <a:solidFill>
                  <a:schemeClr val="tx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متغیر</a:t>
            </a: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. تفاوت این­ها چیست؟ </a:t>
            </a:r>
            <a:r>
              <a:rPr lang="fa-IR" sz="36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(ادامه)</a:t>
            </a:r>
            <a:br>
              <a:rPr lang="en-US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</a:br>
            <a:endParaRPr lang="fa-IR" sz="44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C55BD-9EC4-4D3A-854C-6E1EAEBD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-957943" y="2054143"/>
            <a:ext cx="12039599" cy="1180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ب) در دنیای متغیر امروز، دیگر </a:t>
            </a:r>
          </a:p>
          <a:p>
            <a:pPr algn="ctr"/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آینده شبیه امروز و در امتداد آن نیست.</a:t>
            </a:r>
            <a:endParaRPr lang="fa-IR" sz="28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FDA223-8C53-4CCE-8FA9-265D2AE85129}"/>
              </a:ext>
            </a:extLst>
          </p:cNvPr>
          <p:cNvSpPr/>
          <p:nvPr/>
        </p:nvSpPr>
        <p:spPr>
          <a:xfrm>
            <a:off x="2242461" y="4267198"/>
            <a:ext cx="1654629" cy="15657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گذشته</a:t>
            </a:r>
          </a:p>
          <a:p>
            <a:pPr algn="ctr"/>
            <a:endParaRPr 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ED3E6B-41E4-4E96-9606-19F256F123B4}"/>
              </a:ext>
            </a:extLst>
          </p:cNvPr>
          <p:cNvSpPr/>
          <p:nvPr/>
        </p:nvSpPr>
        <p:spPr>
          <a:xfrm>
            <a:off x="5214258" y="4198738"/>
            <a:ext cx="1654629" cy="15906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حال</a:t>
            </a:r>
          </a:p>
          <a:p>
            <a:pPr algn="ctr"/>
            <a:endParaRPr 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69E2F6-54D7-401B-A449-293376D8844A}"/>
              </a:ext>
            </a:extLst>
          </p:cNvPr>
          <p:cNvCxnSpPr>
            <a:cxnSpLocks/>
          </p:cNvCxnSpPr>
          <p:nvPr/>
        </p:nvCxnSpPr>
        <p:spPr>
          <a:xfrm flipV="1">
            <a:off x="3962403" y="5050966"/>
            <a:ext cx="1251855" cy="11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AAE042-4580-4FF1-AF2E-77604DDD441C}"/>
              </a:ext>
            </a:extLst>
          </p:cNvPr>
          <p:cNvCxnSpPr>
            <a:cxnSpLocks/>
          </p:cNvCxnSpPr>
          <p:nvPr/>
        </p:nvCxnSpPr>
        <p:spPr>
          <a:xfrm flipV="1">
            <a:off x="6836224" y="3494313"/>
            <a:ext cx="1284521" cy="11006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068A6E-04BA-4ECD-9D29-B2EF50EAF7E8}"/>
              </a:ext>
            </a:extLst>
          </p:cNvPr>
          <p:cNvSpPr/>
          <p:nvPr/>
        </p:nvSpPr>
        <p:spPr>
          <a:xfrm>
            <a:off x="8131624" y="2498726"/>
            <a:ext cx="1915884" cy="17333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آینده</a:t>
            </a:r>
          </a:p>
          <a:p>
            <a:pPr algn="ctr"/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محتمل</a:t>
            </a:r>
          </a:p>
          <a:p>
            <a:pPr algn="ctr"/>
            <a:endParaRPr lang="fa-IR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486FA1-2EDB-4E66-8119-382618943DBD}"/>
              </a:ext>
            </a:extLst>
          </p:cNvPr>
          <p:cNvSpPr/>
          <p:nvPr/>
        </p:nvSpPr>
        <p:spPr>
          <a:xfrm>
            <a:off x="8207828" y="5080666"/>
            <a:ext cx="1839680" cy="17158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آینده</a:t>
            </a:r>
            <a:endParaRPr lang="en-US" sz="32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محتمل</a:t>
            </a:r>
          </a:p>
          <a:p>
            <a:pPr algn="ctr"/>
            <a:endParaRPr lang="fa-IR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482B0D-A8CD-477F-89B9-57E4D4D2E420}"/>
              </a:ext>
            </a:extLst>
          </p:cNvPr>
          <p:cNvCxnSpPr>
            <a:cxnSpLocks/>
          </p:cNvCxnSpPr>
          <p:nvPr/>
        </p:nvCxnSpPr>
        <p:spPr>
          <a:xfrm>
            <a:off x="6901536" y="5285820"/>
            <a:ext cx="1284521" cy="6560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3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C55BD-9EC4-4D3A-854C-6E1EAEBD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-957943" y="2416627"/>
            <a:ext cx="12039599" cy="905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درست شبیه این­که دنیای امروز یک سرزمین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ویژگی­ها و شرایط و قانون­های خاص خویش است،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دنیای آینده یک سرزمین با ویژگی­ها و شرایط و قانون­های دیگر.</a:t>
            </a:r>
            <a:endParaRPr lang="en-US" sz="28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ED3E6B-41E4-4E96-9606-19F256F123B4}"/>
              </a:ext>
            </a:extLst>
          </p:cNvPr>
          <p:cNvSpPr/>
          <p:nvPr/>
        </p:nvSpPr>
        <p:spPr>
          <a:xfrm>
            <a:off x="7521694" y="4475167"/>
            <a:ext cx="1927106" cy="16470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سرزمین حال</a:t>
            </a:r>
          </a:p>
          <a:p>
            <a:pPr algn="ctr"/>
            <a:endParaRPr lang="fa-IR" sz="28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AAE042-4580-4FF1-AF2E-77604DDD441C}"/>
              </a:ext>
            </a:extLst>
          </p:cNvPr>
          <p:cNvCxnSpPr>
            <a:cxnSpLocks/>
          </p:cNvCxnSpPr>
          <p:nvPr/>
        </p:nvCxnSpPr>
        <p:spPr>
          <a:xfrm flipV="1">
            <a:off x="9241636" y="3295780"/>
            <a:ext cx="1251524" cy="13303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068A6E-04BA-4ECD-9D29-B2EF50EAF7E8}"/>
              </a:ext>
            </a:extLst>
          </p:cNvPr>
          <p:cNvSpPr/>
          <p:nvPr/>
        </p:nvSpPr>
        <p:spPr>
          <a:xfrm>
            <a:off x="10179282" y="1697051"/>
            <a:ext cx="1915884" cy="17333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32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  <a:t>سرزمین آینده</a:t>
            </a:r>
          </a:p>
          <a:p>
            <a:pPr algn="ctr"/>
            <a:endParaRPr lang="fa-IR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2024742" y="203080"/>
            <a:ext cx="8829455" cy="1428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400" kern="1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  <a:br>
              <a:rPr lang="en-US" sz="4400" kern="1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متفاوت  بودن دنیای آینده (جامعه آینده)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 با دنیای امروز شبیه چیست؟</a:t>
            </a:r>
            <a:endParaRPr lang="en-US" sz="44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F275F-22DE-4DA6-8A2E-4C7769C5E9B0}"/>
              </a:ext>
            </a:extLst>
          </p:cNvPr>
          <p:cNvSpPr/>
          <p:nvPr/>
        </p:nvSpPr>
        <p:spPr>
          <a:xfrm>
            <a:off x="1568214" y="5072748"/>
            <a:ext cx="5548906" cy="1386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بنابراین، گذر از حال به آینده مانند </a:t>
            </a:r>
            <a:r>
              <a:rPr lang="fa-IR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مهاجرت </a:t>
            </a:r>
            <a:r>
              <a:rPr lang="fa-IR" sz="36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از یک کشور به کشور بسیار متفاوت دیگر است </a:t>
            </a:r>
            <a:endParaRPr lang="en-US" sz="36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/>
            <a:endParaRPr lang="fa-IR" sz="36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468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593F60D-FCB6-4199-9479-DE1682CFF91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0" y="1132115"/>
            <a:ext cx="12192000" cy="6531429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fa-IR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endParaRPr lang="en-US" sz="32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fa-IR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1.  درباره آن کشور تحقیق می­کنید و می­کوشید تا آن را هر طور که هست و از جهت­های لازم </a:t>
            </a:r>
            <a:r>
              <a:rPr lang="fa-IR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بشناسید.</a:t>
            </a:r>
            <a:endParaRPr lang="en-US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fa-IR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2.  تحقیق می­کنید که برای سکونتِ موفقیت­آمیز در آن سرزمین باید </a:t>
            </a:r>
            <a:r>
              <a:rPr lang="fa-IR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همین حالا چه کارایی انجام دهید.</a:t>
            </a:r>
            <a:endParaRPr lang="en-US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fa-IR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3.  بعد برای انجام آن </a:t>
            </a:r>
            <a:r>
              <a:rPr lang="fa-IR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کارها برنامه­ریزی </a:t>
            </a:r>
            <a:r>
              <a:rPr lang="fa-IR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می­کنید.</a:t>
            </a:r>
            <a:endParaRPr lang="en-US" sz="32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fa-IR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4.  برنامه­تان را اجرا می­کنید.</a:t>
            </a:r>
            <a:endParaRPr lang="en-US" sz="32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1E3EC3-565B-4F34-BEDC-65841ADCEBE8}"/>
              </a:ext>
            </a:extLst>
          </p:cNvPr>
          <p:cNvSpPr/>
          <p:nvPr/>
        </p:nvSpPr>
        <p:spPr>
          <a:xfrm>
            <a:off x="2024742" y="17320"/>
            <a:ext cx="9165771" cy="2029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اگر شما بخواهید عاقلانه و موفق از کشوری به کشور متفاوت دیگری بروید، چه کارهایی باید انجام دهید؟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/>
            <a:endParaRPr lang="fa-IR" sz="3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266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4" y="390296"/>
            <a:ext cx="5312229" cy="3672499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بدون تردید دچار احساس سردرگمی و بلاتکلیفی می­شوید و در برابر انواع تهدیدها قرار می­گیرید، و ممکن است همه چیزتان را آن­جا ببازید!</a:t>
            </a:r>
            <a:endParaRPr lang="en-US" sz="3200" b="1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+mj-ea"/>
              <a:cs typeface="B Mitra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18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E5D56A2-E582-4EBB-B487-2374B35F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81" y="1832400"/>
            <a:ext cx="4593770" cy="282325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9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اگر شما بدون شناخت و آمادگی کافیِ قبلی به سرزمین متفاوت دیگری مهاجرت کنید، چه چیزی در انتظارتان است؟</a:t>
            </a:r>
            <a:br>
              <a:rPr lang="en-US" sz="4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</a:b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0978D-8F38-46FD-BB8B-23668F5F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74" y="3076750"/>
            <a:ext cx="4593770" cy="31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8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19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E5D56A2-E582-4EBB-B487-2374B35F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458" y="714605"/>
            <a:ext cx="4593770" cy="2823250"/>
          </a:xfrm>
        </p:spPr>
        <p:txBody>
          <a:bodyPr>
            <a:normAutofit/>
          </a:bodyPr>
          <a:lstStyle/>
          <a:p>
            <a:pPr algn="ctr"/>
            <a:r>
              <a:rPr lang="fa-IR" sz="49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اکنون رسیدیم به این که :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D86C4520-2EF7-4FDD-806D-2335CF602B3A}"/>
              </a:ext>
            </a:extLst>
          </p:cNvPr>
          <p:cNvSpPr txBox="1">
            <a:spLocks/>
          </p:cNvSpPr>
          <p:nvPr/>
        </p:nvSpPr>
        <p:spPr>
          <a:xfrm>
            <a:off x="827314" y="-125631"/>
            <a:ext cx="5660571" cy="5899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6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r>
              <a:rPr lang="fa-IR" sz="3200" dirty="0">
                <a:latin typeface="Calibri" panose="020F0502020204030204" pitchFamily="34" charset="0"/>
                <a:cs typeface="B Mitra" panose="00000400000000000000" pitchFamily="2" charset="-78"/>
              </a:rPr>
              <a:t>منظور </a:t>
            </a:r>
            <a:r>
              <a:rPr lang="fa-IR" sz="3200" dirty="0">
                <a:solidFill>
                  <a:schemeClr val="accent2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امام علی </a:t>
            </a:r>
            <a:r>
              <a:rPr lang="fa-IR" sz="3200" dirty="0">
                <a:latin typeface="Calibri" panose="020F0502020204030204" pitchFamily="34" charset="0"/>
                <a:cs typeface="B Mitra" panose="00000400000000000000" pitchFamily="2" charset="-78"/>
              </a:rPr>
              <a:t>(ع) از آن گفته مشهورشان چه بوده، و چرا باید فرزندانمان را </a:t>
            </a:r>
            <a:endParaRPr lang="en-US" sz="3200" dirty="0"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solidFill>
                  <a:schemeClr val="accent2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با نگاه به آینده </a:t>
            </a:r>
            <a:endParaRPr lang="en-US" sz="3200" dirty="0">
              <a:solidFill>
                <a:schemeClr val="accent2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latin typeface="Calibri" panose="020F0502020204030204" pitchFamily="34" charset="0"/>
                <a:cs typeface="B Mitra" panose="00000400000000000000" pitchFamily="2" charset="-78"/>
              </a:rPr>
              <a:t>و </a:t>
            </a:r>
            <a:r>
              <a:rPr lang="fa-IR" sz="3200" dirty="0">
                <a:solidFill>
                  <a:schemeClr val="accent2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برای دنیای آینده</a:t>
            </a:r>
            <a:r>
              <a:rPr lang="fa-IR" sz="3200" dirty="0">
                <a:latin typeface="Calibri" panose="020F0502020204030204" pitchFamily="34" charset="0"/>
                <a:cs typeface="B Mitra" panose="00000400000000000000" pitchFamily="2" charset="-78"/>
              </a:rPr>
              <a:t> (یعنی زمانه خودشان)</a:t>
            </a:r>
            <a:endParaRPr lang="en-US" sz="3200" dirty="0"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dirty="0">
                <a:latin typeface="Calibri" panose="020F0502020204030204" pitchFamily="34" charset="0"/>
                <a:cs typeface="B Mitra" panose="00000400000000000000" pitchFamily="2" charset="-78"/>
              </a:rPr>
              <a:t>پرورش دهیم ؟</a:t>
            </a:r>
            <a:endParaRPr lang="en-US" sz="3200" dirty="0"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608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F129-2028-4F15-969D-08DD6A45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962F-F878-4E5F-820C-BD97A3393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E1BA6B-9D69-4ED7-8AA5-C3FCE67CD8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8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7" y="732784"/>
            <a:ext cx="4985657" cy="3672499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آن‌ها به سرزمین دیگری به نام آینده تعلق دارند، و هیچ چاره‌ای ندارند جز این‌که برای کار و زندگی دائمی به آن‌جا مهاجرت کنند.</a:t>
            </a:r>
            <a:endParaRPr lang="en-US" sz="3200" b="1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+mj-ea"/>
              <a:cs typeface="B Mitra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a-IR" sz="1800" b="1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+mj-ea"/>
              <a:cs typeface="B Mitra" panose="00000400000000000000" pitchFamily="2" charset="-78"/>
            </a:endParaRPr>
          </a:p>
          <a:p>
            <a:pPr marL="457200" indent="-457200" algn="ct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بنابراین : </a:t>
            </a:r>
            <a:r>
              <a:rPr lang="fa-IR" sz="3200" b="1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"حال" </a:t>
            </a:r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برای فرزندان ما </a:t>
            </a:r>
            <a:r>
              <a:rPr lang="fa-IR" sz="3200" b="1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"مزرعه آینده"</a:t>
            </a:r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 است.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E5D56A2-E582-4EBB-B487-2374B35F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16" y="424625"/>
            <a:ext cx="4593770" cy="2823250"/>
          </a:xfrm>
        </p:spPr>
        <p:txBody>
          <a:bodyPr>
            <a:normAutofit/>
          </a:bodyPr>
          <a:lstStyle/>
          <a:p>
            <a:pPr algn="ctr"/>
            <a:br>
              <a:rPr lang="fa-IR" sz="49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49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دنیای امروز، کشورِ دائمی فرزندان ما نیست!</a:t>
            </a:r>
          </a:p>
        </p:txBody>
      </p:sp>
    </p:spTree>
    <p:extLst>
      <p:ext uri="{BB962C8B-B14F-4D97-AF65-F5344CB8AC3E}">
        <p14:creationId xmlns:p14="http://schemas.microsoft.com/office/powerpoint/2010/main" val="1061223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3" y="403218"/>
            <a:ext cx="5022726" cy="3672499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یعنی : هر جا که فرزندان ما دوران کودکی و نوجوانی و حتا بخشی از جوانی­شان را سپری می­کنند، "مزرعه" شان است، و هرچه که در آن­جا دریافت می­کنند، مانند آب و هوا و مواد غذایی­شان است.</a:t>
            </a:r>
            <a:endParaRPr lang="en-US" sz="3200" b="1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+mj-ea"/>
              <a:cs typeface="B Mitra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E5D56A2-E582-4EBB-B487-2374B35F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181" y="735143"/>
            <a:ext cx="4593770" cy="28232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fa-IR" sz="36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36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برای فرزندان ما</a:t>
            </a:r>
            <a:r>
              <a:rPr lang="fa-IR" sz="49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"حال مزرعه آینده است" یعنی چه ؟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D2DDA-37EE-4B71-969F-CDED8464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2" y="3745299"/>
            <a:ext cx="5294539" cy="28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54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7978838" y="1801918"/>
            <a:ext cx="3884908" cy="1299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مزرعه رشد و پرورش ما – یعنی حال – پاره‌های مختلفی دارد </a:t>
            </a:r>
            <a:endParaRPr lang="en-US" sz="44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D277CD-BCD2-492B-8CDF-EB377903D832}"/>
              </a:ext>
            </a:extLst>
          </p:cNvPr>
          <p:cNvSpPr/>
          <p:nvPr/>
        </p:nvSpPr>
        <p:spPr>
          <a:xfrm>
            <a:off x="4551989" y="2287983"/>
            <a:ext cx="2201432" cy="292484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chemeClr val="tx1"/>
                </a:solidFill>
                <a:cs typeface="B Mitra" panose="00000400000000000000" pitchFamily="2" charset="-78"/>
              </a:rPr>
              <a:t>خانواده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103282-1F96-446C-A946-D6F4729BF39E}"/>
              </a:ext>
            </a:extLst>
          </p:cNvPr>
          <p:cNvSpPr/>
          <p:nvPr/>
        </p:nvSpPr>
        <p:spPr>
          <a:xfrm>
            <a:off x="4959162" y="4922316"/>
            <a:ext cx="1304947" cy="17863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دوستان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1BD309-1D9E-482C-B2FF-29959C345014}"/>
              </a:ext>
            </a:extLst>
          </p:cNvPr>
          <p:cNvSpPr/>
          <p:nvPr/>
        </p:nvSpPr>
        <p:spPr>
          <a:xfrm>
            <a:off x="3724505" y="4397156"/>
            <a:ext cx="1304947" cy="17863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نزدیکان و اقوام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71DA74-177D-4735-84F5-82350F3FA78B}"/>
              </a:ext>
            </a:extLst>
          </p:cNvPr>
          <p:cNvSpPr/>
          <p:nvPr/>
        </p:nvSpPr>
        <p:spPr>
          <a:xfrm>
            <a:off x="6295375" y="1285926"/>
            <a:ext cx="1304947" cy="17863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Mitra" panose="00000400000000000000" pitchFamily="2" charset="-78"/>
              </a:rPr>
              <a:t>مدرسه</a:t>
            </a:r>
            <a:endParaRPr lang="fa-IR" sz="20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380AE6-6501-432C-94F9-C13A1B96E233}"/>
              </a:ext>
            </a:extLst>
          </p:cNvPr>
          <p:cNvSpPr/>
          <p:nvPr/>
        </p:nvSpPr>
        <p:spPr>
          <a:xfrm>
            <a:off x="5038743" y="287124"/>
            <a:ext cx="1459727" cy="20248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bg1"/>
                </a:solidFill>
                <a:cs typeface="B Mitra" panose="00000400000000000000" pitchFamily="2" charset="-78"/>
              </a:rPr>
              <a:t>رسانه‌ای که استفاده می‌کند</a:t>
            </a:r>
          </a:p>
          <a:p>
            <a:pPr algn="ctr"/>
            <a:r>
              <a:rPr lang="fa-IR" sz="2000" dirty="0">
                <a:solidFill>
                  <a:schemeClr val="bg1"/>
                </a:solidFill>
                <a:cs typeface="B Mitra" panose="00000400000000000000" pitchFamily="2" charset="-78"/>
              </a:rPr>
              <a:t>فضای مجازی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2C3CCAC-566B-4078-8204-ABB44BB3259D}"/>
              </a:ext>
            </a:extLst>
          </p:cNvPr>
          <p:cNvSpPr/>
          <p:nvPr/>
        </p:nvSpPr>
        <p:spPr>
          <a:xfrm>
            <a:off x="6212144" y="4489771"/>
            <a:ext cx="1304947" cy="17863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مسجد و بسیج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550CBE-9F29-4D20-BB9E-88F0A5F83225}"/>
              </a:ext>
            </a:extLst>
          </p:cNvPr>
          <p:cNvSpPr/>
          <p:nvPr/>
        </p:nvSpPr>
        <p:spPr>
          <a:xfrm>
            <a:off x="3788319" y="1156081"/>
            <a:ext cx="1419421" cy="17863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مکان‌های آموزشی- تفریحی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5E38A6A-DA56-48D6-BD35-241666BF525D}"/>
              </a:ext>
            </a:extLst>
          </p:cNvPr>
          <p:cNvSpPr/>
          <p:nvPr/>
        </p:nvSpPr>
        <p:spPr>
          <a:xfrm>
            <a:off x="3261259" y="2738090"/>
            <a:ext cx="1304947" cy="17863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فضای اجتماعی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29ADD87-FFBC-457A-87DD-4DA4519CA3E8}"/>
              </a:ext>
            </a:extLst>
          </p:cNvPr>
          <p:cNvSpPr/>
          <p:nvPr/>
        </p:nvSpPr>
        <p:spPr>
          <a:xfrm>
            <a:off x="6717597" y="2885060"/>
            <a:ext cx="1304947" cy="17863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الگوها</a:t>
            </a:r>
          </a:p>
        </p:txBody>
      </p:sp>
    </p:spTree>
    <p:extLst>
      <p:ext uri="{BB962C8B-B14F-4D97-AF65-F5344CB8AC3E}">
        <p14:creationId xmlns:p14="http://schemas.microsoft.com/office/powerpoint/2010/main" val="150573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593F60D-FCB6-4199-9479-DE1682CFF91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9286" y="-369577"/>
            <a:ext cx="11293427" cy="5792335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fa-IR" sz="4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endParaRPr lang="en-US" sz="4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endParaRPr lang="en-US" sz="2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endParaRPr lang="fa-IR" sz="32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r>
              <a:rPr lang="fa-IR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این میان، </a:t>
            </a:r>
            <a:r>
              <a:rPr lang="fa-IR" sz="4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6</a:t>
            </a:r>
            <a:r>
              <a:rPr lang="fa-IR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گروه از همه کلیدی­ترند :</a:t>
            </a:r>
          </a:p>
          <a:p>
            <a:pPr algn="r">
              <a:lnSpc>
                <a:spcPct val="100000"/>
              </a:lnSpc>
              <a:spcAft>
                <a:spcPts val="800"/>
              </a:spcAft>
            </a:pPr>
            <a:endParaRPr lang="fa-IR" sz="100" kern="1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lvl="0" indent="-342900" algn="r" rtl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a-I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والدین</a:t>
            </a:r>
            <a:r>
              <a:rPr lang="fa-IR" sz="2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که مسئولیت آن­ها از همه سنگین­تر است و باید به خوبی از هنر کاشت – داشت و برداشت </a:t>
            </a:r>
            <a:r>
              <a:rPr lang="fa-I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دانه انسان</a:t>
            </a:r>
            <a:r>
              <a:rPr lang="fa-IR" sz="2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برخوردار باشند.</a:t>
            </a:r>
            <a:endParaRPr lang="en-US" sz="2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lvl="0" indent="-342900" algn="r" rtl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a-I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مربیان مدارس</a:t>
            </a:r>
            <a:endParaRPr lang="en-US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lvl="0" indent="-342900" algn="r" rtl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a-IR" sz="2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روحانیان و مربیان بسیج</a:t>
            </a:r>
            <a:endParaRPr lang="en-US" sz="2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lvl="0" indent="-342900" algn="r" rtl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a-IR" sz="2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دوستان و همسالان واقعی </a:t>
            </a:r>
            <a:endParaRPr lang="en-US" sz="2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lvl="0" indent="-342900" algn="r" rtl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a-I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همسالان مجازیِ جهانی</a:t>
            </a:r>
            <a:endParaRPr lang="en-US" sz="2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lvl="0" indent="-342900" algn="r" rtl="1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a-IR" sz="2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الگوها</a:t>
            </a:r>
            <a:endParaRPr lang="en-US" sz="28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1E3EC3-565B-4F34-BEDC-65841ADCEBE8}"/>
              </a:ext>
            </a:extLst>
          </p:cNvPr>
          <p:cNvSpPr/>
          <p:nvPr/>
        </p:nvSpPr>
        <p:spPr>
          <a:xfrm>
            <a:off x="836906" y="-69764"/>
            <a:ext cx="10477591" cy="14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این مزرعه بزرگ و در هم تنیده در هر بخش شامل افرادی است که وظیفه </a:t>
            </a:r>
            <a:r>
              <a:rPr lang="fa-IR" sz="36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کاشت و داشت </a:t>
            </a:r>
            <a:r>
              <a:rPr lang="fa-I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از دانه فرزندانمان را به عهده دارند.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5452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8131235" y="1801918"/>
            <a:ext cx="3884908" cy="12991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fa-IR" sz="44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fa-IR" sz="6000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6</a:t>
            </a: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 گروه کلیدی که در پرورش فرزندان ما نقش دارند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D277CD-BCD2-492B-8CDF-EB377903D832}"/>
              </a:ext>
            </a:extLst>
          </p:cNvPr>
          <p:cNvSpPr/>
          <p:nvPr/>
        </p:nvSpPr>
        <p:spPr>
          <a:xfrm>
            <a:off x="4625115" y="2120836"/>
            <a:ext cx="2201432" cy="292484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chemeClr val="tx1"/>
                </a:solidFill>
                <a:cs typeface="B Mitra" panose="00000400000000000000" pitchFamily="2" charset="-78"/>
              </a:rPr>
              <a:t>1. والدین و دیگر اعضای خانواده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54C84E-6311-4405-9CF4-CD7B33350410}"/>
              </a:ext>
            </a:extLst>
          </p:cNvPr>
          <p:cNvSpPr/>
          <p:nvPr/>
        </p:nvSpPr>
        <p:spPr>
          <a:xfrm>
            <a:off x="4218360" y="4508793"/>
            <a:ext cx="1838656" cy="234920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5. دوستان و همسالان واقعی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96B889-9F03-4065-8347-7514647260C4}"/>
              </a:ext>
            </a:extLst>
          </p:cNvPr>
          <p:cNvSpPr/>
          <p:nvPr/>
        </p:nvSpPr>
        <p:spPr>
          <a:xfrm>
            <a:off x="6309155" y="3590911"/>
            <a:ext cx="1995334" cy="26883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4.</a:t>
            </a:r>
          </a:p>
          <a:p>
            <a:pPr algn="ctr"/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 الگوها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9ACA37-2595-42D8-94C1-9BFF9A13089C}"/>
              </a:ext>
            </a:extLst>
          </p:cNvPr>
          <p:cNvSpPr/>
          <p:nvPr/>
        </p:nvSpPr>
        <p:spPr>
          <a:xfrm>
            <a:off x="4153047" y="-33584"/>
            <a:ext cx="1995334" cy="2688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2. </a:t>
            </a:r>
          </a:p>
          <a:p>
            <a:pPr algn="ctr"/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مربیان مدارس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9A37EE-19FD-402F-9527-AD712A9C3003}"/>
              </a:ext>
            </a:extLst>
          </p:cNvPr>
          <p:cNvSpPr/>
          <p:nvPr/>
        </p:nvSpPr>
        <p:spPr>
          <a:xfrm>
            <a:off x="6441837" y="709870"/>
            <a:ext cx="1995334" cy="268833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3. روحانیان و مربیان مدارس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0C6E68-489E-4662-BCD2-502DE905BA9F}"/>
              </a:ext>
            </a:extLst>
          </p:cNvPr>
          <p:cNvSpPr/>
          <p:nvPr/>
        </p:nvSpPr>
        <p:spPr>
          <a:xfrm>
            <a:off x="2692700" y="2237605"/>
            <a:ext cx="1995334" cy="277244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rgbClr val="FFFF00"/>
                </a:solidFill>
                <a:cs typeface="B Mitra" panose="00000400000000000000" pitchFamily="2" charset="-78"/>
              </a:rPr>
              <a:t>6. همسالان جهانی در فضای مجازی </a:t>
            </a:r>
          </a:p>
        </p:txBody>
      </p:sp>
    </p:spTree>
    <p:extLst>
      <p:ext uri="{BB962C8B-B14F-4D97-AF65-F5344CB8AC3E}">
        <p14:creationId xmlns:p14="http://schemas.microsoft.com/office/powerpoint/2010/main" val="1046802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593F60D-FCB6-4199-9479-DE1682CFF91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175654" y="413660"/>
            <a:ext cx="8382000" cy="1981201"/>
          </a:xfrm>
        </p:spPr>
        <p:txBody>
          <a:bodyPr>
            <a:noAutofit/>
          </a:bodyPr>
          <a:lstStyle/>
          <a:p>
            <a:pPr algn="ctr"/>
            <a:r>
              <a:rPr lang="fa-IR" sz="4000" kern="100" dirty="0">
                <a:solidFill>
                  <a:schemeClr val="lt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ما در این کارگاه آموزشی بر نقش </a:t>
            </a:r>
            <a:r>
              <a:rPr lang="fa-IR" sz="5400" kern="100" dirty="0">
                <a:solidFill>
                  <a:srgbClr val="FFFF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3</a:t>
            </a:r>
            <a:r>
              <a:rPr lang="fa-IR" sz="4000" kern="100" dirty="0">
                <a:solidFill>
                  <a:schemeClr val="lt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گروه به ترتیب اولویت، تمرکز خواهیم داشت :</a:t>
            </a:r>
          </a:p>
        </p:txBody>
      </p:sp>
      <p:pic>
        <p:nvPicPr>
          <p:cNvPr id="62" name="Content Placeholder 22">
            <a:extLst>
              <a:ext uri="{FF2B5EF4-FFF2-40B4-BE49-F238E27FC236}">
                <a16:creationId xmlns:a16="http://schemas.microsoft.com/office/drawing/2014/main" id="{A0C64D5E-E935-40EA-B384-73ADAD08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261" y="0"/>
            <a:ext cx="2295690" cy="2010939"/>
          </a:xfrm>
          <a:prstGeom prst="rect">
            <a:avLst/>
          </a:prstGeom>
        </p:spPr>
      </p:pic>
      <p:sp>
        <p:nvSpPr>
          <p:cNvPr id="6" name="Text Placeholder 44">
            <a:extLst>
              <a:ext uri="{FF2B5EF4-FFF2-40B4-BE49-F238E27FC236}">
                <a16:creationId xmlns:a16="http://schemas.microsoft.com/office/drawing/2014/main" id="{41BF8786-C3A4-4CC1-ACC5-5828186FB5A7}"/>
              </a:ext>
            </a:extLst>
          </p:cNvPr>
          <p:cNvSpPr txBox="1">
            <a:spLocks/>
          </p:cNvSpPr>
          <p:nvPr/>
        </p:nvSpPr>
        <p:spPr>
          <a:xfrm>
            <a:off x="2193303" y="2547258"/>
            <a:ext cx="8382000" cy="1981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a-IR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والدین گرامی</a:t>
            </a:r>
            <a:endParaRPr lang="en-US" sz="32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a-IR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الگوها </a:t>
            </a:r>
            <a:endParaRPr lang="en-US" sz="32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a-IR" sz="32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همسالان مجازی جهانی و اینترنت</a:t>
            </a: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fa-IR" sz="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endParaRPr lang="en-US" sz="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a-IR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علت : کوتاه بودن مدت کارگاه (جمعا 12 ساعت)</a:t>
            </a:r>
            <a:endParaRPr lang="en-US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352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C55BD-9EC4-4D3A-854C-6E1EAEBD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2231563" y="1495511"/>
            <a:ext cx="8580665" cy="905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مربیان کلیدی، مربیانی که می‌توانند و باید آگاهانه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عامدانه در پرورش فرزندان ما دخالت کنند :</a:t>
            </a:r>
            <a:endParaRPr lang="en-US" sz="28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2068280" y="-362972"/>
            <a:ext cx="8829453" cy="1428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نقش‌های مربیان کلیدی فرزندان ما چیست؟</a:t>
            </a:r>
            <a:endParaRPr lang="en-US" sz="44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F275F-22DE-4DA6-8A2E-4C7769C5E9B0}"/>
              </a:ext>
            </a:extLst>
          </p:cNvPr>
          <p:cNvSpPr/>
          <p:nvPr/>
        </p:nvSpPr>
        <p:spPr>
          <a:xfrm>
            <a:off x="2405735" y="3729380"/>
            <a:ext cx="8580665" cy="1386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indent="-742950" algn="r" rtl="1">
              <a:buAutoNum type="arabicPeriod"/>
            </a:pPr>
            <a:r>
              <a:rPr lang="fa-IR" sz="3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والدین</a:t>
            </a:r>
          </a:p>
          <a:p>
            <a:pPr marL="1524000" indent="-742950" algn="r" rtl="1">
              <a:buAutoNum type="arabicPeriod"/>
            </a:pPr>
            <a:r>
              <a:rPr lang="fa-IR" sz="3600" kern="100" dirty="0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مربیان مدارس</a:t>
            </a:r>
          </a:p>
          <a:p>
            <a:pPr marL="1524000" indent="-742950" algn="r" rtl="1">
              <a:buAutoNum type="arabicPeriod"/>
            </a:pPr>
            <a:r>
              <a:rPr lang="fa-IR" sz="3600" kern="100" dirty="0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روحانیت و بسیج</a:t>
            </a:r>
          </a:p>
          <a:p>
            <a:pPr marL="781050" algn="r" rtl="1"/>
            <a:endParaRPr lang="fa-IR" sz="1050" kern="100" dirty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r" rtl="1"/>
            <a:endParaRPr lang="fa-IR" sz="1200" kern="100" dirty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fa-IR" sz="3600" kern="100" dirty="0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این مربیان باید بتوانند ضمن </a:t>
            </a:r>
            <a:r>
              <a:rPr lang="fa-IR" sz="3600" b="1" kern="100" dirty="0">
                <a:solidFill>
                  <a:schemeClr val="bg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غنی‌سازی بستر </a:t>
            </a:r>
            <a:r>
              <a:rPr lang="fa-IR" sz="3600" kern="100" dirty="0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پرورشی فرزندان ما، </a:t>
            </a:r>
            <a:r>
              <a:rPr lang="fa-IR" sz="3600" b="1" kern="100" dirty="0">
                <a:solidFill>
                  <a:schemeClr val="bg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آفت‌های احتمالی </a:t>
            </a:r>
            <a:r>
              <a:rPr lang="fa-IR" sz="3600" kern="100" dirty="0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را بشناسند و آن‌ها را از این بستر دور نمایند.</a:t>
            </a:r>
            <a:endParaRPr lang="fa-IR" sz="36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770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8065921" y="1339909"/>
            <a:ext cx="3884908" cy="12991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fa-IR" sz="44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و اشاره‌ای هم به نقش پرورشی خانواده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D277CD-BCD2-492B-8CDF-EB377903D832}"/>
              </a:ext>
            </a:extLst>
          </p:cNvPr>
          <p:cNvSpPr/>
          <p:nvPr/>
        </p:nvSpPr>
        <p:spPr>
          <a:xfrm>
            <a:off x="4589230" y="1713559"/>
            <a:ext cx="2409527" cy="32938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>
                <a:solidFill>
                  <a:schemeClr val="accent2"/>
                </a:solidFill>
                <a:cs typeface="B Mitra" panose="00000400000000000000" pitchFamily="2" charset="-78"/>
              </a:rPr>
              <a:t>4 </a:t>
            </a:r>
            <a:r>
              <a:rPr lang="fa-IR" sz="3200" b="1" dirty="0">
                <a:solidFill>
                  <a:schemeClr val="tx1"/>
                </a:solidFill>
                <a:cs typeface="B Mitra" panose="00000400000000000000" pitchFamily="2" charset="-78"/>
              </a:rPr>
              <a:t>کارکرد اصلی خانواده ایده‌آل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54C84E-6311-4405-9CF4-CD7B33350410}"/>
              </a:ext>
            </a:extLst>
          </p:cNvPr>
          <p:cNvSpPr/>
          <p:nvPr/>
        </p:nvSpPr>
        <p:spPr>
          <a:xfrm>
            <a:off x="4698085" y="4520632"/>
            <a:ext cx="2123808" cy="234920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3. ثروت‌سازی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9ACA37-2595-42D8-94C1-9BFF9A13089C}"/>
              </a:ext>
            </a:extLst>
          </p:cNvPr>
          <p:cNvSpPr/>
          <p:nvPr/>
        </p:nvSpPr>
        <p:spPr>
          <a:xfrm>
            <a:off x="4811764" y="-87081"/>
            <a:ext cx="2078137" cy="234920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bg1"/>
                </a:solidFill>
                <a:cs typeface="B Titr" panose="00000700000000000000" pitchFamily="2" charset="-78"/>
              </a:rPr>
              <a:t>1. کارخانه انسان‌سازی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9A37EE-19FD-402F-9527-AD712A9C3003}"/>
              </a:ext>
            </a:extLst>
          </p:cNvPr>
          <p:cNvSpPr/>
          <p:nvPr/>
        </p:nvSpPr>
        <p:spPr>
          <a:xfrm>
            <a:off x="6741965" y="2321717"/>
            <a:ext cx="2078137" cy="234920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2. آینده‌سازی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0C6E68-489E-4662-BCD2-502DE905BA9F}"/>
              </a:ext>
            </a:extLst>
          </p:cNvPr>
          <p:cNvSpPr/>
          <p:nvPr/>
        </p:nvSpPr>
        <p:spPr>
          <a:xfrm>
            <a:off x="2716853" y="2263142"/>
            <a:ext cx="2123808" cy="234920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4. جامعه‌سازی</a:t>
            </a:r>
          </a:p>
        </p:txBody>
      </p:sp>
    </p:spTree>
    <p:extLst>
      <p:ext uri="{BB962C8B-B14F-4D97-AF65-F5344CB8AC3E}">
        <p14:creationId xmlns:p14="http://schemas.microsoft.com/office/powerpoint/2010/main" val="1104029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55F263-B26D-422E-83E7-AFC9F8F1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01" y="870857"/>
            <a:ext cx="5082999" cy="5834742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593F60D-FCB6-4199-9479-DE1682CFF91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792694" y="2764966"/>
            <a:ext cx="4811486" cy="333103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fa-IR" sz="4800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4</a:t>
            </a:r>
            <a:r>
              <a:rPr lang="fa-IR" sz="3600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36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کارکرد یا نقش اصلی خانواده به طور جامع و دقیق در دوره زیبا و ممتاز </a:t>
            </a:r>
            <a:endParaRPr lang="en-US" sz="36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fa-IR" sz="3600" dirty="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تعالی خانواده</a:t>
            </a:r>
            <a:endParaRPr lang="en-US" sz="3600" dirty="0">
              <a:solidFill>
                <a:schemeClr val="accent3"/>
              </a:solidFill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fa-IR" sz="36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بررسی می‌شوند </a:t>
            </a:r>
            <a:endParaRPr lang="en-US" sz="36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061225-2001-456D-87B0-85F1258F5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73" y="261256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8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2939146" y="348338"/>
            <a:ext cx="6660373" cy="138112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fa-IR" sz="44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fa-IR" sz="4400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خانواده : کارخانه انسان سازی 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endParaRPr lang="fa-IR" sz="4400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FABAC2-B7CB-48CF-8568-B999248683ED}"/>
              </a:ext>
            </a:extLst>
          </p:cNvPr>
          <p:cNvSpPr/>
          <p:nvPr/>
        </p:nvSpPr>
        <p:spPr>
          <a:xfrm>
            <a:off x="8077200" y="1296069"/>
            <a:ext cx="2656115" cy="129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Titr" panose="00000700000000000000" pitchFamily="2" charset="-78"/>
              </a:rPr>
              <a:t>تولیدات خانواده سرآمد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9C8ED-8630-435B-83A9-3C9AE30E30A5}"/>
              </a:ext>
            </a:extLst>
          </p:cNvPr>
          <p:cNvSpPr/>
          <p:nvPr/>
        </p:nvSpPr>
        <p:spPr>
          <a:xfrm>
            <a:off x="2547252" y="1105227"/>
            <a:ext cx="2656115" cy="129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مواد اولیه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BB1839-D175-42DE-8AEA-9397D9FBE022}"/>
              </a:ext>
            </a:extLst>
          </p:cNvPr>
          <p:cNvSpPr/>
          <p:nvPr/>
        </p:nvSpPr>
        <p:spPr>
          <a:xfrm>
            <a:off x="5312227" y="1074787"/>
            <a:ext cx="2656115" cy="129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>
                <a:solidFill>
                  <a:schemeClr val="tx1"/>
                </a:solidFill>
                <a:cs typeface="B Titr" panose="00000700000000000000" pitchFamily="2" charset="-78"/>
              </a:rPr>
              <a:t>خانواده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9E2671-AB2C-4944-8B71-965D4CB0AF5A}"/>
              </a:ext>
            </a:extLst>
          </p:cNvPr>
          <p:cNvSpPr/>
          <p:nvPr/>
        </p:nvSpPr>
        <p:spPr>
          <a:xfrm>
            <a:off x="5334000" y="2373088"/>
            <a:ext cx="2656115" cy="4270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>
                <a:cs typeface="B Mitra" panose="00000400000000000000" pitchFamily="2" charset="-78"/>
              </a:rPr>
              <a:t>مُبدّل رشد و تعالی اعضای خانواده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09B3C50-4A2B-47E2-A52B-9044BCFFD4DD}"/>
              </a:ext>
            </a:extLst>
          </p:cNvPr>
          <p:cNvSpPr/>
          <p:nvPr/>
        </p:nvSpPr>
        <p:spPr>
          <a:xfrm rot="16200000">
            <a:off x="2963466" y="2536797"/>
            <a:ext cx="2163280" cy="2342563"/>
          </a:xfrm>
          <a:prstGeom prst="downArrow">
            <a:avLst/>
          </a:prstGeom>
          <a:gradFill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F7A73C7-11A3-41FE-A7B8-9C1E77DBF1D9}"/>
              </a:ext>
            </a:extLst>
          </p:cNvPr>
          <p:cNvSpPr/>
          <p:nvPr/>
        </p:nvSpPr>
        <p:spPr>
          <a:xfrm rot="16200000">
            <a:off x="7905205" y="2450915"/>
            <a:ext cx="3169120" cy="2656112"/>
          </a:xfrm>
          <a:prstGeom prst="downArrow">
            <a:avLst>
              <a:gd name="adj1" fmla="val 50000"/>
              <a:gd name="adj2" fmla="val 15022"/>
            </a:avLst>
          </a:prstGeom>
          <a:gradFill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357188" indent="-357188" algn="ctr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Mitra" panose="00000400000000000000" pitchFamily="2" charset="-78"/>
              </a:rPr>
              <a:t>والدین سرآمد</a:t>
            </a:r>
          </a:p>
          <a:p>
            <a:pPr marL="357188" indent="-357188" algn="ctr" rtl="1">
              <a:buFont typeface="Arial" panose="020B0604020202020204" pitchFamily="34" charset="0"/>
              <a:buChar char="•"/>
            </a:pPr>
            <a:r>
              <a:rPr lang="fa-IR" sz="2800" b="1" dirty="0">
                <a:cs typeface="B Mitra" panose="00000400000000000000" pitchFamily="2" charset="-78"/>
              </a:rPr>
              <a:t>فرزندان سرآمد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F7BA62-DBD1-4738-BE5D-7421B4CBBD19}"/>
              </a:ext>
            </a:extLst>
          </p:cNvPr>
          <p:cNvCxnSpPr>
            <a:cxnSpLocks/>
          </p:cNvCxnSpPr>
          <p:nvPr/>
        </p:nvCxnSpPr>
        <p:spPr>
          <a:xfrm>
            <a:off x="2904366" y="3693249"/>
            <a:ext cx="11886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72E5B14-EB8A-4D56-986E-B3A1BABC8411}"/>
              </a:ext>
            </a:extLst>
          </p:cNvPr>
          <p:cNvSpPr/>
          <p:nvPr/>
        </p:nvSpPr>
        <p:spPr>
          <a:xfrm>
            <a:off x="0" y="3461660"/>
            <a:ext cx="2830294" cy="2764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chemeClr val="tx1"/>
                </a:solidFill>
                <a:cs typeface="B Mitra" panose="00000400000000000000" pitchFamily="2" charset="-78"/>
              </a:rPr>
              <a:t>والدین معمولی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chemeClr val="tx1"/>
                </a:solidFill>
                <a:cs typeface="B Mitra" panose="00000400000000000000" pitchFamily="2" charset="-78"/>
              </a:rPr>
              <a:t>فرزندان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chemeClr val="tx1"/>
                </a:solidFill>
                <a:cs typeface="B Mitra" panose="00000400000000000000" pitchFamily="2" charset="-78"/>
              </a:rPr>
              <a:t>مواردی که اعضای خانواده و به‌ویژه فرزندان از آن تغذیه می‌کنند</a:t>
            </a:r>
          </a:p>
        </p:txBody>
      </p:sp>
    </p:spTree>
    <p:extLst>
      <p:ext uri="{BB962C8B-B14F-4D97-AF65-F5344CB8AC3E}">
        <p14:creationId xmlns:p14="http://schemas.microsoft.com/office/powerpoint/2010/main" val="350736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639D77-3A9C-4E9C-BFFF-821BE4A70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pic>
        <p:nvPicPr>
          <p:cNvPr id="6" name="Content Placeholder 5" descr="besmelah">
            <a:extLst>
              <a:ext uri="{FF2B5EF4-FFF2-40B4-BE49-F238E27FC236}">
                <a16:creationId xmlns:a16="http://schemas.microsoft.com/office/drawing/2014/main" id="{E8C9E3C3-0B87-4E7C-84E1-6E40F8AE62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1351" y="660805"/>
            <a:ext cx="6849295" cy="612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بخش اول</a:t>
            </a:r>
            <a:br>
              <a:rPr lang="fa-IR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ACD58-C3EC-4488-A3DB-D29386D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49212-ABCC-423B-A5BB-8F087B169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E16C5DC-FD7C-469B-9051-0F7FE96B32D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2229" b="22229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C7CF2A-5789-4355-ADC2-31E63DCAA22D}"/>
              </a:ext>
            </a:extLst>
          </p:cNvPr>
          <p:cNvSpPr/>
          <p:nvPr/>
        </p:nvSpPr>
        <p:spPr>
          <a:xfrm>
            <a:off x="1872343" y="0"/>
            <a:ext cx="8294914" cy="68579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4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endParaRPr lang="fa-IR" sz="4400" kern="1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a-IR" sz="4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4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بخش دوم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5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54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6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</a:t>
            </a:r>
            <a:r>
              <a:rPr lang="fa-IR" sz="54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رویکرد به فرزندپروری</a:t>
            </a:r>
            <a:endParaRPr lang="en-US" sz="5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8844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579839" y="0"/>
            <a:ext cx="11416218" cy="98759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2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</a:t>
            </a:r>
            <a:r>
              <a:rPr lang="fa-IR" sz="4400" dirty="0"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رویکرد به فرزندپروری</a:t>
            </a:r>
            <a:endParaRPr kumimoji="0" lang="fa-IR" sz="4400" b="1" i="0" u="none" strike="noStrike" kern="1200" cap="none" spc="0" normalizeH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B22CB6-11AA-4501-9F05-FDA67E084FBE}"/>
              </a:ext>
            </a:extLst>
          </p:cNvPr>
          <p:cNvSpPr/>
          <p:nvPr/>
        </p:nvSpPr>
        <p:spPr>
          <a:xfrm>
            <a:off x="6183084" y="2063508"/>
            <a:ext cx="5696712" cy="4097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پرورش فرزندان بر پایه تجربیات کودکی و نوجوانی‌مان، و بر پایه مشاهده‌ها، خوانده‌ها و شنیده‌های جسته و گریخته‌. </a:t>
            </a:r>
            <a:r>
              <a:rPr lang="fa-IR" sz="32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بعدها </a:t>
            </a: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به فرزندانمان بگوییم 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«همین قدر از ما ساخته بود»!</a:t>
            </a:r>
            <a:endParaRPr lang="en-US" sz="32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54C18F-37A7-4258-82BB-AAD92D566C2B}"/>
              </a:ext>
            </a:extLst>
          </p:cNvPr>
          <p:cNvSpPr/>
          <p:nvPr/>
        </p:nvSpPr>
        <p:spPr>
          <a:xfrm>
            <a:off x="181578" y="2041730"/>
            <a:ext cx="5696712" cy="4097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فرزندپروری بر پایه شناخت نیازهای نسل‌های جدید، و دنیای آینده که قرار است در آن کار و زندگی کنند. و بعد یادگیری روش‌مند و حرفه‌ای آن‌چه که فرزندانمان برای پرورش سالم و موفقیت‌آمیز به آن‌ها نیاز دارند</a:t>
            </a:r>
            <a:endParaRPr lang="en-US" sz="32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F90D16-11F6-4357-BD3C-A037F16AAE1E}"/>
              </a:ext>
            </a:extLst>
          </p:cNvPr>
          <p:cNvSpPr/>
          <p:nvPr/>
        </p:nvSpPr>
        <p:spPr>
          <a:xfrm>
            <a:off x="443238" y="1629481"/>
            <a:ext cx="5327012" cy="791514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Aft>
                <a:spcPts val="800"/>
              </a:spcAft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2. فرزندپروری بر پایه نیاز</a:t>
            </a:r>
            <a:endParaRPr lang="en-US" sz="2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8181C-6E7F-4FB6-A1D8-C8D8AE36C3FE}"/>
              </a:ext>
            </a:extLst>
          </p:cNvPr>
          <p:cNvSpPr/>
          <p:nvPr/>
        </p:nvSpPr>
        <p:spPr>
          <a:xfrm>
            <a:off x="6400794" y="1618350"/>
            <a:ext cx="5327012" cy="791514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Aft>
                <a:spcPts val="800"/>
              </a:spcAft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1. فرزندپروری بر پایه توان</a:t>
            </a:r>
            <a:endParaRPr lang="en-US" sz="2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7407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688698" y="77289"/>
            <a:ext cx="11416218" cy="98759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اتفاقا درمواجهه با همسر نیز همین </a:t>
            </a:r>
            <a:r>
              <a:rPr kumimoji="0" lang="fa-IR" sz="44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2 </a:t>
            </a: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رویکرد وجود دارد</a:t>
            </a:r>
            <a:endParaRPr kumimoji="0" lang="fa-IR" sz="4000" b="1" i="0" u="none" strike="noStrike" kern="1200" cap="none" spc="0" normalizeH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7182813" y="2496951"/>
            <a:ext cx="4631262" cy="4097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این رویکرد، ما شخصیت، عادت‌ها و رفتارهای شکل‌گرفته در دوران کودکی و نوجوانی را با خودمان به «به زندگی مشترکمان» می‌آوریم، و به همسرمان می‌گوییم 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«عزیزم! من همینم دیگر»!!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fa-IR" sz="10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یعنی این‌که تو باید مرا </a:t>
            </a: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تحمل</a:t>
            </a: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کنی.</a:t>
            </a:r>
            <a:endParaRPr lang="en-US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508551" y="1585942"/>
            <a:ext cx="5327012" cy="791514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Aft>
                <a:spcPts val="800"/>
              </a:spcAft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2. همسری بر پایه نیاز</a:t>
            </a:r>
            <a:endParaRPr lang="en-US" sz="2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138851" y="2105076"/>
            <a:ext cx="5696712" cy="4097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این رویکرد، ما با توجه به نیازمندی‌های همسرمان، شخصیت، عادت‌ها، رفتارهای قبل از ازدواج‌مان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را تغییر می‌دهیم، و خودمان را از نو می‌آفرینیم.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fa-IR" sz="14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خیلی سخت است. نه؟!</a:t>
            </a:r>
            <a:endParaRPr lang="en-US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8AB7B-D1A2-4E01-8881-8F6008AABB73}"/>
              </a:ext>
            </a:extLst>
          </p:cNvPr>
          <p:cNvSpPr/>
          <p:nvPr/>
        </p:nvSpPr>
        <p:spPr>
          <a:xfrm>
            <a:off x="6552378" y="1520629"/>
            <a:ext cx="5327012" cy="791514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Aft>
                <a:spcPts val="800"/>
              </a:spcAft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1. همسری برپایه توان</a:t>
            </a:r>
            <a:endParaRPr lang="en-US" sz="2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96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427439" y="927771"/>
            <a:ext cx="11416218" cy="98759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2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</a:t>
            </a: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ذهنیت (طرز</a:t>
            </a:r>
            <a:r>
              <a:rPr kumimoji="0" lang="fa-IR" sz="4400" b="1" i="0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فکر) متفاوت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نسبت به پرورش فرزند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6487064" y="2322284"/>
            <a:ext cx="5327012" cy="791514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 rtl="1">
              <a:spcAft>
                <a:spcPts val="800"/>
              </a:spcAft>
              <a:buAutoNum type="arabicPeriod"/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فرزندپروری به معنای رایج  </a:t>
            </a:r>
          </a:p>
          <a:p>
            <a:pPr algn="ctr" rtl="1">
              <a:spcAft>
                <a:spcPts val="800"/>
              </a:spcAft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(ذهنیت قدیم)</a:t>
            </a:r>
            <a:endParaRPr lang="en-US" sz="2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6419692" y="2787233"/>
            <a:ext cx="5419028" cy="4097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دنیای قدیم از یک‌سو </a:t>
            </a: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ثابت</a:t>
            </a: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بود و چیزی در آن تغییر نمی‌کرد، و از سوی دیگر آدمی اسیر تقدیر و تسلیم قوا و شرایط طبیعت بود، بنابراین، نمی‌توانست برای تغییر زندگی و بهبود </a:t>
            </a: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آینده </a:t>
            </a: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خود و خانواده‌اش کار چندانی بکند. </a:t>
            </a:r>
            <a:endParaRPr lang="en-US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377925" y="2391476"/>
            <a:ext cx="5327012" cy="791514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Aft>
                <a:spcPts val="800"/>
              </a:spcAft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2.   فرزندسازی</a:t>
            </a:r>
          </a:p>
          <a:p>
            <a:pPr algn="ctr">
              <a:spcAft>
                <a:spcPts val="800"/>
              </a:spcAft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(ذهنیت جدید) </a:t>
            </a:r>
            <a:endParaRPr lang="en-US" sz="2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163903" y="2726445"/>
            <a:ext cx="5696712" cy="4097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دنیای کنونی دنیایی است به شدت در حال تغییر از همه جهت. در چنین شرایطی شما می‌توانید</a:t>
            </a: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آینده </a:t>
            </a: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</a:t>
            </a: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 و زندگی‌تان </a:t>
            </a: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را همان‌گونه که می‌خواهید </a:t>
            </a: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«بسازید». </a:t>
            </a: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این ساختن شامل خانواده، همسر و فرزندان ایده‌آل نیز می‌شود. </a:t>
            </a:r>
            <a:endParaRPr lang="en-US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3179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B9B53-AD70-4BC0-8DF9-86E73D3C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34</a:t>
            </a:fld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D01D7-B128-45BB-AE38-EB3D508DEECD}"/>
              </a:ext>
            </a:extLst>
          </p:cNvPr>
          <p:cNvSpPr/>
          <p:nvPr/>
        </p:nvSpPr>
        <p:spPr>
          <a:xfrm>
            <a:off x="6465296" y="2322280"/>
            <a:ext cx="5327012" cy="791514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 rtl="1">
              <a:spcAft>
                <a:spcPts val="800"/>
              </a:spcAft>
              <a:buAutoNum type="arabicPeriod"/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فرزندپروری به معنای رایج </a:t>
            </a:r>
            <a:endParaRPr lang="fa-IR" sz="26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 rtl="1">
              <a:spcAft>
                <a:spcPts val="800"/>
              </a:spcAft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(ذهنیت قدیم) </a:t>
            </a:r>
            <a:endParaRPr lang="en-US" sz="2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BFE6A-6001-4A98-95B0-1856C11F1CCA}"/>
              </a:ext>
            </a:extLst>
          </p:cNvPr>
          <p:cNvSpPr/>
          <p:nvPr/>
        </p:nvSpPr>
        <p:spPr>
          <a:xfrm>
            <a:off x="335195" y="2311134"/>
            <a:ext cx="5327012" cy="791514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Aft>
                <a:spcPts val="800"/>
              </a:spcAft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2.  فرزندسازی </a:t>
            </a:r>
          </a:p>
          <a:p>
            <a:pPr algn="ctr" rtl="1">
              <a:spcAft>
                <a:spcPts val="800"/>
              </a:spcAft>
            </a:pPr>
            <a:r>
              <a:rPr lang="fa-IR" sz="26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(ذهنیت جدید) </a:t>
            </a:r>
            <a:endParaRPr lang="en-US" sz="2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84C621-A235-4652-9DEA-39A6BD342390}"/>
              </a:ext>
            </a:extLst>
          </p:cNvPr>
          <p:cNvSpPr txBox="1">
            <a:spLocks/>
          </p:cNvSpPr>
          <p:nvPr/>
        </p:nvSpPr>
        <p:spPr>
          <a:xfrm>
            <a:off x="459584" y="957294"/>
            <a:ext cx="11416218" cy="98759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2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</a:t>
            </a: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ذهنیت (طرز</a:t>
            </a:r>
            <a:r>
              <a:rPr kumimoji="0" lang="fa-IR" sz="4400" b="1" i="0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فکر) متفاوت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نسبت به پرورش فرزند </a:t>
            </a:r>
            <a:r>
              <a:rPr kumimoji="0" lang="fa-IR" sz="3600" b="1" i="0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2D92FD-BD0C-4CE0-9692-57C3BCEF305E}"/>
              </a:ext>
            </a:extLst>
          </p:cNvPr>
          <p:cNvSpPr/>
          <p:nvPr/>
        </p:nvSpPr>
        <p:spPr>
          <a:xfrm>
            <a:off x="6245524" y="3004939"/>
            <a:ext cx="5419028" cy="3207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آن دنیا همه چیز </a:t>
            </a:r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«یافتنی» </a:t>
            </a:r>
            <a:r>
              <a:rPr lang="fa-I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وابسته به بخت و اقبال آدم‌ها بود که این، همسر و فرزندان خوب را نیز شامل می‌شد. بنابراین فرزندپروری مساوی با </a:t>
            </a:r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«فرزندیابی»</a:t>
            </a:r>
            <a:r>
              <a:rPr lang="fa-I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بود.</a:t>
            </a:r>
            <a:endParaRPr lang="en-US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B56D8A-4E25-43B4-BEE4-3978D1FE0ECF}"/>
              </a:ext>
            </a:extLst>
          </p:cNvPr>
          <p:cNvSpPr/>
          <p:nvPr/>
        </p:nvSpPr>
        <p:spPr>
          <a:xfrm>
            <a:off x="163903" y="2944148"/>
            <a:ext cx="5696712" cy="323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 خلاف ذهنیت </a:t>
            </a:r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« یافتن » </a:t>
            </a:r>
            <a:r>
              <a:rPr lang="fa-I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که یک ذهنیت منفعل و وابسته به شانس و اقبال است، ذهنیت «</a:t>
            </a:r>
            <a:r>
              <a:rPr lang="fa-IR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ساختن» </a:t>
            </a:r>
            <a:r>
              <a:rPr lang="fa-I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یک دیدگاه عاملانه و فعالانه است و نیاز به نقشه‌کشی و برنامه‌ریزی‌ در همه زمینه‌ها از جمله تربیت فرزندان دارد. </a:t>
            </a:r>
            <a:endParaRPr lang="en-US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4011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بخش اول</a:t>
            </a:r>
            <a:br>
              <a:rPr lang="fa-IR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ACD58-C3EC-4488-A3DB-D29386D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49212-ABCC-423B-A5BB-8F087B169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E16C5DC-FD7C-469B-9051-0F7FE96B32D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2229" b="22229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C7CF2A-5789-4355-ADC2-31E63DCAA22D}"/>
              </a:ext>
            </a:extLst>
          </p:cNvPr>
          <p:cNvSpPr/>
          <p:nvPr/>
        </p:nvSpPr>
        <p:spPr>
          <a:xfrm>
            <a:off x="1872343" y="0"/>
            <a:ext cx="8294914" cy="68579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4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endParaRPr lang="fa-IR" sz="4400" kern="1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a-IR" sz="4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400" kern="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بخش سوم</a:t>
            </a:r>
            <a:endParaRPr lang="fa-IR" sz="4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5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54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6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4 </a:t>
            </a:r>
            <a:r>
              <a:rPr lang="fa-IR" sz="54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تصویر از دنیای آینده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5400" kern="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که بر پرورش فرزندان ما تاثیر جدی دارند</a:t>
            </a:r>
            <a:endParaRPr lang="en-US" sz="5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054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593F60D-FCB6-4199-9479-DE1682CFF91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861457" y="1077685"/>
            <a:ext cx="8958943" cy="19812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a-IR" sz="4000" kern="1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برای این که دنیای آینده را هرچه بیش ‍‌تر و عمیق‌تر بشناسیم، </a:t>
            </a:r>
            <a:r>
              <a:rPr lang="fa-IR" sz="4800" kern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4</a:t>
            </a:r>
            <a:r>
              <a:rPr lang="fa-IR" sz="4000" kern="1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تصویر مختلف از آینده جهان  و کشور</a:t>
            </a:r>
          </a:p>
          <a:p>
            <a:pPr algn="ctr">
              <a:lnSpc>
                <a:spcPct val="100000"/>
              </a:lnSpc>
            </a:pPr>
            <a:r>
              <a:rPr lang="fa-IR" sz="4000" kern="1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fa-IR" sz="4000" kern="100" dirty="0">
                <a:solidFill>
                  <a:srgbClr val="FFFF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ارائه می‌دهیم و پس از ارائه هر تصویر توضیح می‌دهیم که آن تصویر چه پیام هایی برای پرورش فرزندانمان برای والدین دارد</a:t>
            </a:r>
          </a:p>
        </p:txBody>
      </p:sp>
    </p:spTree>
    <p:extLst>
      <p:ext uri="{BB962C8B-B14F-4D97-AF65-F5344CB8AC3E}">
        <p14:creationId xmlns:p14="http://schemas.microsoft.com/office/powerpoint/2010/main" val="685421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CD6B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4" y="129396"/>
            <a:ext cx="4505864" cy="3116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02" y="129396"/>
            <a:ext cx="4774721" cy="3183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0" y="3381841"/>
            <a:ext cx="4497238" cy="3327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60" y="3381841"/>
            <a:ext cx="4899804" cy="3284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5917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593F60D-FCB6-4199-9479-DE1682CFF91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596537" y="891521"/>
            <a:ext cx="8382000" cy="19812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a-IR" sz="3600" kern="100" dirty="0">
                <a:solidFill>
                  <a:srgbClr val="FFFF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یادتان هست که گفتیم فرزندپروری نیازمند</a:t>
            </a:r>
          </a:p>
          <a:p>
            <a:pPr algn="ctr">
              <a:lnSpc>
                <a:spcPct val="100000"/>
              </a:lnSpc>
            </a:pPr>
            <a:r>
              <a:rPr lang="fa-IR" sz="3600" kern="1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شناخت هر چه بیش‌تر و عمیق‌تر دنیای آینده</a:t>
            </a:r>
            <a:r>
              <a:rPr lang="fa-IR" sz="3600" kern="100" dirty="0">
                <a:solidFill>
                  <a:srgbClr val="FFFF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(سرزمین آینده) </a:t>
            </a:r>
          </a:p>
          <a:p>
            <a:pPr algn="ctr">
              <a:lnSpc>
                <a:spcPct val="100000"/>
              </a:lnSpc>
            </a:pPr>
            <a:r>
              <a:rPr lang="fa-IR" sz="3600" kern="100" dirty="0">
                <a:solidFill>
                  <a:srgbClr val="FFFF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است؟</a:t>
            </a:r>
            <a:endParaRPr lang="en-US" sz="3600" kern="100" dirty="0">
              <a:solidFill>
                <a:srgbClr val="FFFF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ctr"/>
            <a:endParaRPr lang="fa-IR" sz="2000" kern="100" dirty="0">
              <a:solidFill>
                <a:srgbClr val="FFFF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marL="571500" indent="-571500" algn="ctr" rtl="1">
              <a:buFont typeface="Wingdings" panose="05000000000000000000" pitchFamily="2" charset="2"/>
              <a:buChar char="ü"/>
            </a:pPr>
            <a:r>
              <a:rPr lang="fa-IR" sz="3600" kern="100" dirty="0">
                <a:solidFill>
                  <a:srgbClr val="FFFF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پس برویم و ببینیم که دنیای آینده چگونه است و چه پیام‌هایی برای تربیت فرزندان، برای ما دارد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4782A-8E3B-4F71-A9AB-D6F00A179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003" y="941620"/>
            <a:ext cx="2260226" cy="2253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6098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C55BD-9EC4-4D3A-854C-6E1EAEBD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39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F275F-22DE-4DA6-8A2E-4C7769C5E9B0}"/>
              </a:ext>
            </a:extLst>
          </p:cNvPr>
          <p:cNvSpPr/>
          <p:nvPr/>
        </p:nvSpPr>
        <p:spPr>
          <a:xfrm>
            <a:off x="1850568" y="305337"/>
            <a:ext cx="8364434" cy="3900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برای این­که دنیای آینده را هر چه بیش­تر و عمیق­تر بشناسید، ما</a:t>
            </a:r>
            <a:endParaRPr lang="en-US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4000" b="1" kern="1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4 </a:t>
            </a: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تصویر (4 پیش­بینی)</a:t>
            </a: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32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مختلف از آینده­ی جهان و کشور</a:t>
            </a:r>
            <a:endParaRPr lang="en-US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a-IR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ارائه می­دهیم و پس از ارائه هر تصویر، توضیح می­دهیم که آن تصویر چه پیام­هایی برای پرورش فرزندانمان، برای ما والدین دارد.</a:t>
            </a:r>
            <a:endParaRPr lang="en-US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145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A400F3B-E19D-42E2-8F02-2BD2A5FD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3" y="24131"/>
            <a:ext cx="12375143" cy="67685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278663-6DFB-48C5-B58E-9F7560421B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185629" y="99572"/>
            <a:ext cx="4143555" cy="692595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با یاد و نام پرورنده جهانیان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8A0556-6E04-4197-B4EC-D1DA48D6C68F}"/>
              </a:ext>
            </a:extLst>
          </p:cNvPr>
          <p:cNvSpPr/>
          <p:nvPr/>
        </p:nvSpPr>
        <p:spPr>
          <a:xfrm>
            <a:off x="413658" y="576496"/>
            <a:ext cx="12191999" cy="46181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4075" indent="-223838" algn="ctr" rtl="1">
              <a:lnSpc>
                <a:spcPct val="150000"/>
              </a:lnSpc>
            </a:pPr>
            <a:endParaRPr lang="fa-IR" sz="24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C62D68-742D-4217-BB5F-5161CF5C192C}"/>
              </a:ext>
            </a:extLst>
          </p:cNvPr>
          <p:cNvSpPr txBox="1"/>
          <p:nvPr/>
        </p:nvSpPr>
        <p:spPr>
          <a:xfrm>
            <a:off x="2557222" y="689505"/>
            <a:ext cx="8446944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4075" indent="-223838" algn="ctr" rtl="1">
              <a:lnSpc>
                <a:spcPct val="150000"/>
              </a:lnSpc>
            </a:pPr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1.  بزرگ‌ترین کشف علمی جهان معاصر این است که انسان موجودی </a:t>
            </a:r>
            <a:r>
              <a:rPr lang="fa-IR" sz="2800" b="1" dirty="0">
                <a:solidFill>
                  <a:schemeClr val="accent2"/>
                </a:solidFill>
                <a:cs typeface="B Mitra" panose="00000400000000000000" pitchFamily="2" charset="-78"/>
              </a:rPr>
              <a:t>ثابت</a:t>
            </a:r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 نیست؛ و هر لحظه که بخواهد می‌تواند تغییر کند</a:t>
            </a:r>
            <a:b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2.  خود ما</a:t>
            </a:r>
            <a:r>
              <a:rPr lang="fa-IR" sz="2800" b="1" dirty="0">
                <a:cs typeface="B Mitra" panose="00000400000000000000" pitchFamily="2" charset="-78"/>
              </a:rPr>
              <a:t> و </a:t>
            </a:r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فرزندان‌مان هر کدام </a:t>
            </a:r>
            <a:r>
              <a:rPr lang="fa-IR" sz="3600" b="1" dirty="0">
                <a:solidFill>
                  <a:schemeClr val="accent2"/>
                </a:solidFill>
                <a:cs typeface="B Mitra" panose="00000400000000000000" pitchFamily="2" charset="-78"/>
              </a:rPr>
              <a:t>10</a:t>
            </a:r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 نوع هوش و حداقل </a:t>
            </a:r>
            <a:r>
              <a:rPr lang="fa-IR" sz="3600" b="1" dirty="0">
                <a:solidFill>
                  <a:schemeClr val="accent2"/>
                </a:solidFill>
                <a:cs typeface="B Mitra" panose="00000400000000000000" pitchFamily="2" charset="-78"/>
              </a:rPr>
              <a:t>4 </a:t>
            </a:r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نوع استعداد داریم که همه قابل افزایش یا کاهش هستند! </a:t>
            </a:r>
            <a:b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3.  هر انسانی، از جمله فرزند ما، برای یک </a:t>
            </a:r>
            <a:r>
              <a:rPr lang="fa-IR" sz="2800" b="1" dirty="0">
                <a:solidFill>
                  <a:schemeClr val="accent2"/>
                </a:solidFill>
                <a:cs typeface="B Mitra" panose="00000400000000000000" pitchFamily="2" charset="-78"/>
              </a:rPr>
              <a:t>شغل خاص </a:t>
            </a:r>
            <a:r>
              <a:rPr lang="fa-IR" sz="2800" b="1" dirty="0">
                <a:solidFill>
                  <a:schemeClr val="tx1"/>
                </a:solidFill>
                <a:cs typeface="B Mitra" panose="00000400000000000000" pitchFamily="2" charset="-78"/>
              </a:rPr>
              <a:t>ساخته شده‌است، نه هر شغلی که درآمد بیش‌تری داشته باشد!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A42558-2DA5-4411-9C86-C731FD645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6" y="164885"/>
            <a:ext cx="892629" cy="993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D8EBF-1622-44F7-ACB7-AEDC98F949B7}"/>
              </a:ext>
            </a:extLst>
          </p:cNvPr>
          <p:cNvSpPr txBox="1"/>
          <p:nvPr/>
        </p:nvSpPr>
        <p:spPr>
          <a:xfrm>
            <a:off x="7627877" y="501387"/>
            <a:ext cx="31272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دنیای آینده 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چگونه است؟ 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چهار تصویر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از دنیای آینده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0B1B1-8D46-4CAE-97D6-1B9A71EF29A3}"/>
              </a:ext>
            </a:extLst>
          </p:cNvPr>
          <p:cNvSpPr txBox="1"/>
          <p:nvPr/>
        </p:nvSpPr>
        <p:spPr>
          <a:xfrm>
            <a:off x="7374736" y="3698925"/>
            <a:ext cx="42182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dirty="0">
                <a:solidFill>
                  <a:srgbClr val="FFFF00"/>
                </a:soli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تصویر دادن از دنیای آینده نیازمند پیش‌بینی است. اما چه کسانی و چگونه دنیای آینده را پیش‌بینی می‌کنند</a:t>
            </a:r>
            <a:r>
              <a:rPr kumimoji="0" lang="fa-IR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cs typeface="B Mitra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4AADF3-324E-4C3E-BF99-1CF5E80E8613}"/>
              </a:ext>
            </a:extLst>
          </p:cNvPr>
          <p:cNvSpPr txBox="1"/>
          <p:nvPr/>
        </p:nvSpPr>
        <p:spPr>
          <a:xfrm>
            <a:off x="1355267" y="996156"/>
            <a:ext cx="46291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در جهان کنونی رشته‌ای دانشگاهی به نام آینده‌پژوهی وجود دارد که یکی از کارکردهای آن پیش‌بینی وضعیت‌های آینده در زمینه‌های گوناگون است.</a:t>
            </a:r>
            <a:endParaRPr lang="fa-IR" sz="32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95F88-754F-468A-A16E-09C454299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63" y="3698925"/>
            <a:ext cx="4852317" cy="28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08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D8EBF-1622-44F7-ACB7-AEDC98F949B7}"/>
              </a:ext>
            </a:extLst>
          </p:cNvPr>
          <p:cNvSpPr txBox="1"/>
          <p:nvPr/>
        </p:nvSpPr>
        <p:spPr>
          <a:xfrm>
            <a:off x="7516585" y="488235"/>
            <a:ext cx="37528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دنیای آینده 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چگونه است؟ 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</a:t>
            </a:r>
            <a:r>
              <a:rPr lang="fa-IR" sz="2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0B1B1-8D46-4CAE-97D6-1B9A71EF29A3}"/>
              </a:ext>
            </a:extLst>
          </p:cNvPr>
          <p:cNvSpPr txBox="1"/>
          <p:nvPr/>
        </p:nvSpPr>
        <p:spPr>
          <a:xfrm>
            <a:off x="6384473" y="3259420"/>
            <a:ext cx="5886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آینده‌پژوهان از روش‌ها و مدل‌های گوناگونی برای پیش‌بینی بهره می‌گیرند.</a:t>
            </a:r>
            <a:r>
              <a:rPr kumimoji="0" lang="fa-IR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 یکی از این مدل‌ها «مدل موجی» است.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cs typeface="B Mitra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4AADF3-324E-4C3E-BF99-1CF5E80E8613}"/>
              </a:ext>
            </a:extLst>
          </p:cNvPr>
          <p:cNvSpPr txBox="1"/>
          <p:nvPr/>
        </p:nvSpPr>
        <p:spPr>
          <a:xfrm>
            <a:off x="1118500" y="199974"/>
            <a:ext cx="497749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مدل موجی چیست؟ </a:t>
            </a:r>
          </a:p>
          <a:p>
            <a:pPr algn="ctr" rtl="1">
              <a:defRPr/>
            </a:pPr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مدل موجی که برای پیش‌بینی آینده تمدن بشری استفاده می‌شود، بر این پایه استوار است که تمدن بشر به شکل موجی پیشرفت می‌کند، نه مثلاً به صورت خطی و یا آشوبناک و آشفته.</a:t>
            </a:r>
          </a:p>
          <a:p>
            <a:pPr algn="ctr" rtl="1">
              <a:defRPr/>
            </a:pPr>
            <a:endParaRPr lang="fa-IR" sz="3200" b="1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+mj-ea"/>
              <a:cs typeface="B Mitra" panose="00000400000000000000" pitchFamily="2" charset="-78"/>
            </a:endParaRPr>
          </a:p>
          <a:p>
            <a:pPr algn="ctr" rtl="1">
              <a:defRPr/>
            </a:pPr>
            <a:r>
              <a:rPr lang="fa-IR" sz="32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Mitra" panose="00000400000000000000" pitchFamily="2" charset="-78"/>
              </a:rPr>
              <a:t>هر موج یک پارادایم یا کلان الگوی فنی – اقتصادی است که وقتی ظاهر می‌شود، روش خلق ثروت و قدرت را در جامعه بشری تغییر می‌دهد.</a:t>
            </a:r>
            <a:endParaRPr lang="en-US" sz="3200" b="1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+mj-ea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5946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A6B3CD-835A-40DD-A5C4-C9A2704CA09C}"/>
              </a:ext>
            </a:extLst>
          </p:cNvPr>
          <p:cNvSpPr txBox="1"/>
          <p:nvPr/>
        </p:nvSpPr>
        <p:spPr>
          <a:xfrm>
            <a:off x="4893410" y="167107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دنیای آینده چگونه است؟ 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</a:t>
            </a:r>
            <a:r>
              <a:rPr lang="fa-IR" sz="20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</a:t>
            </a:r>
            <a:endParaRPr lang="en-US" sz="2000" b="1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89A0D-FD37-4AE8-8396-CBE3950CBC7B}"/>
              </a:ext>
            </a:extLst>
          </p:cNvPr>
          <p:cNvSpPr txBox="1"/>
          <p:nvPr/>
        </p:nvSpPr>
        <p:spPr>
          <a:xfrm>
            <a:off x="209550" y="1301740"/>
            <a:ext cx="1102995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به</a:t>
            </a:r>
            <a:r>
              <a:rPr kumimoji="0" lang="fa-IR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 باور آینده‌پژوهان، تمدن بشری تاکنون </a:t>
            </a:r>
            <a:r>
              <a:rPr kumimoji="0" lang="fa-IR" sz="44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4</a:t>
            </a:r>
            <a:r>
              <a:rPr kumimoji="0" lang="fa-IR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 موج را تجربه کرده است: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>
                <a:latin typeface="Calibri" panose="020F0502020204030204"/>
                <a:cs typeface="B Mitra" panose="00000400000000000000" pitchFamily="2" charset="-78"/>
              </a:rPr>
              <a:t>1. </a:t>
            </a:r>
            <a:r>
              <a:rPr lang="fa-IR" sz="2800" b="1" baseline="0" dirty="0">
                <a:latin typeface="Calibri" panose="020F0502020204030204"/>
                <a:cs typeface="B Mitra" panose="00000400000000000000" pitchFamily="2" charset="-78"/>
              </a:rPr>
              <a:t> موج اول :</a:t>
            </a:r>
            <a:r>
              <a:rPr lang="fa-IR" sz="2800" b="1" dirty="0">
                <a:latin typeface="Calibri" panose="020F0502020204030204"/>
                <a:cs typeface="B Mitra" panose="00000400000000000000" pitchFamily="2" charset="-78"/>
              </a:rPr>
              <a:t> عصر کشاورزی               2.  موج دوم : عصر صنتعی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>
                <a:latin typeface="Calibri" panose="020F0502020204030204"/>
                <a:cs typeface="B Mitra" panose="00000400000000000000" pitchFamily="2" charset="-78"/>
              </a:rPr>
              <a:t>3.  </a:t>
            </a:r>
            <a:r>
              <a:rPr kumimoji="0" lang="fa-IR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موج سوم : عصر دانش                  </a:t>
            </a:r>
            <a:r>
              <a:rPr lang="fa-IR" sz="2800" b="1" dirty="0">
                <a:latin typeface="Calibri" panose="020F0502020204030204"/>
                <a:cs typeface="B Mitra" panose="00000400000000000000" pitchFamily="2" charset="-78"/>
              </a:rPr>
              <a:t>4.  </a:t>
            </a:r>
            <a:r>
              <a:rPr kumimoji="0" lang="fa-IR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موج چهارم : عصر خلاقیت </a:t>
            </a:r>
            <a:r>
              <a:rPr kumimoji="0" lang="fa-IR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که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>
                <a:latin typeface="Calibri" panose="020F0502020204030204"/>
                <a:cs typeface="B Mitra" panose="00000400000000000000" pitchFamily="2" charset="-78"/>
              </a:rPr>
              <a:t>                                                                         </a:t>
            </a:r>
            <a:r>
              <a:rPr kumimoji="0" lang="fa-IR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عصر معنویت هم نامیده شده است.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9316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11DB7-321C-4650-9F0F-6F2AE292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43</a:t>
            </a:fld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24E91-7E4F-49A3-8CF3-A814681FE204}"/>
              </a:ext>
            </a:extLst>
          </p:cNvPr>
          <p:cNvGrpSpPr/>
          <p:nvPr/>
        </p:nvGrpSpPr>
        <p:grpSpPr>
          <a:xfrm>
            <a:off x="1400677" y="1340700"/>
            <a:ext cx="9297252" cy="3302043"/>
            <a:chOff x="920735" y="1697859"/>
            <a:chExt cx="6462303" cy="2398396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4F62FC27-DF48-4E8A-A63F-5BE48E103074}"/>
                </a:ext>
              </a:extLst>
            </p:cNvPr>
            <p:cNvSpPr txBox="1">
              <a:spLocks/>
            </p:cNvSpPr>
            <p:nvPr/>
          </p:nvSpPr>
          <p:spPr>
            <a:xfrm>
              <a:off x="5754001" y="1697859"/>
              <a:ext cx="992756" cy="67837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1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lang="en-US" sz="7200" b="0" kern="1200" cap="all" spc="-100" baseline="0" dirty="0">
                  <a:solidFill>
                    <a:schemeClr val="tx1"/>
                  </a:solidFill>
                  <a:effectLst>
                    <a:outerShdw blurRad="381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n-ea"/>
                  <a:cs typeface="+mn-cs"/>
                </a:defRPr>
              </a:lvl1pPr>
            </a:lstStyle>
            <a:p>
              <a:pPr marL="0" marR="0" lvl="0" indent="0" defTabSz="914400" rtl="1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all" spc="-10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cs typeface="B Mitra" panose="00000400000000000000" pitchFamily="2" charset="-78"/>
                </a:rPr>
                <a:t>موج چهارم</a:t>
              </a:r>
              <a:endParaRPr kumimoji="0" lang="fa-IR" sz="1800" i="0" u="none" strike="noStrike" kern="1200" cap="all" spc="-10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B Mitra" panose="00000400000000000000" pitchFamily="2" charset="-78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F09908A0-10CA-49DF-8E5E-31B7AAC83513}"/>
                </a:ext>
              </a:extLst>
            </p:cNvPr>
            <p:cNvSpPr txBox="1">
              <a:spLocks/>
            </p:cNvSpPr>
            <p:nvPr/>
          </p:nvSpPr>
          <p:spPr>
            <a:xfrm>
              <a:off x="1159905" y="1828475"/>
              <a:ext cx="1073804" cy="486309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1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lang="en-US" sz="7200" b="0" kern="1200" cap="all" spc="-100" baseline="0" dirty="0">
                  <a:solidFill>
                    <a:schemeClr val="tx1"/>
                  </a:solidFill>
                  <a:effectLst>
                    <a:outerShdw blurRad="381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n-ea"/>
                  <a:cs typeface="+mn-cs"/>
                </a:defRPr>
              </a:lvl1pPr>
            </a:lstStyle>
            <a:p>
              <a:pPr marL="0" marR="0" lvl="0" indent="0" defTabSz="914400" rtl="1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all" spc="-10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cs typeface="B Mitra" panose="00000400000000000000" pitchFamily="2" charset="-78"/>
                </a:rPr>
                <a:t>موج اول</a:t>
              </a:r>
              <a:endParaRPr kumimoji="0" lang="fa-IR" sz="1800" i="0" u="none" strike="noStrike" kern="1200" cap="all" spc="-10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B Mitra" panose="00000400000000000000" pitchFamily="2" charset="-78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258479CD-DAB4-455A-8048-9E32DF8B5403}"/>
                </a:ext>
              </a:extLst>
            </p:cNvPr>
            <p:cNvSpPr txBox="1">
              <a:spLocks/>
            </p:cNvSpPr>
            <p:nvPr/>
          </p:nvSpPr>
          <p:spPr>
            <a:xfrm>
              <a:off x="4184751" y="1771074"/>
              <a:ext cx="1040881" cy="60111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1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lang="en-US" sz="7200" b="0" kern="1200" cap="all" spc="-100" baseline="0" dirty="0">
                  <a:solidFill>
                    <a:schemeClr val="tx1"/>
                  </a:solidFill>
                  <a:effectLst>
                    <a:outerShdw blurRad="381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n-ea"/>
                  <a:cs typeface="+mn-cs"/>
                </a:defRPr>
              </a:lvl1pPr>
            </a:lstStyle>
            <a:p>
              <a:pPr marL="0" marR="0" lvl="0" indent="0" defTabSz="914400" rtl="1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all" spc="-10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cs typeface="B Mitra" panose="00000400000000000000" pitchFamily="2" charset="-78"/>
                </a:rPr>
                <a:t>موج سوم </a:t>
              </a:r>
              <a:endParaRPr kumimoji="0" lang="fa-IR" sz="1800" i="0" u="none" strike="noStrike" kern="1200" cap="all" spc="-10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B Mitra" panose="00000400000000000000" pitchFamily="2" charset="-78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BBC7ADFB-9521-44D8-B9D2-6F1BFB02167C}"/>
                </a:ext>
              </a:extLst>
            </p:cNvPr>
            <p:cNvSpPr txBox="1">
              <a:spLocks/>
            </p:cNvSpPr>
            <p:nvPr/>
          </p:nvSpPr>
          <p:spPr>
            <a:xfrm>
              <a:off x="2658401" y="1779596"/>
              <a:ext cx="1197900" cy="51942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1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lang="en-US" sz="7200" b="0" kern="1200" cap="all" spc="-100" baseline="0" dirty="0">
                  <a:solidFill>
                    <a:schemeClr val="tx1"/>
                  </a:solidFill>
                  <a:effectLst>
                    <a:outerShdw blurRad="381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n-ea"/>
                  <a:cs typeface="+mn-cs"/>
                </a:defRPr>
              </a:lvl1pPr>
            </a:lstStyle>
            <a:p>
              <a:pPr marL="0" marR="0" lvl="0" indent="0" defTabSz="914400" rtl="1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all" spc="-10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cs typeface="B Mitra" panose="00000400000000000000" pitchFamily="2" charset="-78"/>
                </a:rPr>
                <a:t>موج دوم</a:t>
              </a:r>
              <a:endParaRPr kumimoji="0" lang="fa-IR" sz="1800" i="0" u="none" strike="noStrike" kern="1200" cap="all" spc="-10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B Mitra" panose="00000400000000000000" pitchFamily="2" charset="-78"/>
              </a:endParaRP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584B2339-B030-4689-AFE7-DC8D59F5406E}"/>
                </a:ext>
              </a:extLst>
            </p:cNvPr>
            <p:cNvSpPr txBox="1">
              <a:spLocks/>
            </p:cNvSpPr>
            <p:nvPr/>
          </p:nvSpPr>
          <p:spPr>
            <a:xfrm>
              <a:off x="1102839" y="2990254"/>
              <a:ext cx="1214240" cy="649039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1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lang="en-US" sz="7200" b="0" kern="1200" cap="all" spc="-100" baseline="0" dirty="0">
                  <a:solidFill>
                    <a:schemeClr val="tx1"/>
                  </a:solidFill>
                  <a:effectLst>
                    <a:outerShdw blurRad="381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n-ea"/>
                  <a:cs typeface="+mn-cs"/>
                </a:defRPr>
              </a:lvl1pPr>
            </a:lstStyle>
            <a:p>
              <a:pPr marL="0" marR="0" lvl="0" indent="0" defTabSz="914400" rtl="1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all" spc="-10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cs typeface="B Mitra" panose="00000400000000000000" pitchFamily="2" charset="-78"/>
                </a:rPr>
                <a:t>عصر کشاورزی</a:t>
              </a:r>
              <a:endParaRPr kumimoji="0" lang="fa-IR" sz="2000" i="0" u="none" strike="noStrike" kern="1200" cap="all" spc="-10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B Mitra" panose="00000400000000000000" pitchFamily="2" charset="-78"/>
              </a:endParaRP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E78A6884-4AB0-47E3-999F-04C48A1D5008}"/>
                </a:ext>
              </a:extLst>
            </p:cNvPr>
            <p:cNvSpPr txBox="1">
              <a:spLocks/>
            </p:cNvSpPr>
            <p:nvPr/>
          </p:nvSpPr>
          <p:spPr>
            <a:xfrm>
              <a:off x="2658401" y="2927676"/>
              <a:ext cx="1156941" cy="63413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1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lang="en-US" sz="7200" b="0" kern="1200" cap="all" spc="-100" baseline="0" dirty="0">
                  <a:solidFill>
                    <a:schemeClr val="tx1"/>
                  </a:solidFill>
                  <a:effectLst>
                    <a:outerShdw blurRad="381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n-ea"/>
                  <a:cs typeface="+mn-cs"/>
                </a:defRPr>
              </a:lvl1pPr>
            </a:lstStyle>
            <a:p>
              <a:pPr marL="0" marR="0" lvl="0" indent="0" defTabSz="914400" rtl="1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all" spc="-10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cs typeface="B Mitra" panose="00000400000000000000" pitchFamily="2" charset="-78"/>
                </a:rPr>
                <a:t>عصر صنعتی</a:t>
              </a:r>
              <a:endParaRPr kumimoji="0" lang="fa-IR" sz="2000" i="0" u="none" strike="noStrike" kern="1200" cap="all" spc="-10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B Mitra" panose="00000400000000000000" pitchFamily="2" charset="-78"/>
              </a:endParaRPr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BFA50F5D-4EBF-4B88-8EA9-05A5FD789645}"/>
                </a:ext>
              </a:extLst>
            </p:cNvPr>
            <p:cNvSpPr txBox="1">
              <a:spLocks/>
            </p:cNvSpPr>
            <p:nvPr/>
          </p:nvSpPr>
          <p:spPr>
            <a:xfrm>
              <a:off x="4072455" y="2818476"/>
              <a:ext cx="1221296" cy="77931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1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lang="en-US" sz="7200" b="0" kern="1200" cap="all" spc="-100" baseline="0" dirty="0">
                  <a:solidFill>
                    <a:schemeClr val="tx1"/>
                  </a:solidFill>
                  <a:effectLst>
                    <a:outerShdw blurRad="381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n-ea"/>
                  <a:cs typeface="+mn-cs"/>
                </a:defRPr>
              </a:lvl1pPr>
            </a:lstStyle>
            <a:p>
              <a:pPr marL="0" marR="0" lvl="0" indent="0" defTabSz="914400" rtl="1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all" spc="-10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cs typeface="B Mitra" panose="00000400000000000000" pitchFamily="2" charset="-78"/>
                </a:rPr>
                <a:t>عصر  دانش</a:t>
              </a:r>
              <a:endParaRPr kumimoji="0" lang="fa-IR" sz="2400" i="0" u="none" strike="noStrike" kern="1200" cap="all" spc="-10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B Mitra" panose="00000400000000000000" pitchFamily="2" charset="-78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509C5020-45E0-4722-9C55-835A44924623}"/>
                </a:ext>
              </a:extLst>
            </p:cNvPr>
            <p:cNvSpPr txBox="1">
              <a:spLocks/>
            </p:cNvSpPr>
            <p:nvPr/>
          </p:nvSpPr>
          <p:spPr>
            <a:xfrm>
              <a:off x="5572208" y="2802859"/>
              <a:ext cx="1339320" cy="881317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1" eaLnBrk="1" latinLnBrk="0" hangingPunct="1">
                <a:lnSpc>
                  <a:spcPct val="83000"/>
                </a:lnSpc>
                <a:spcBef>
                  <a:spcPct val="0"/>
                </a:spcBef>
                <a:buNone/>
                <a:defRPr lang="en-US" sz="7200" b="0" kern="1200" cap="all" spc="-100" baseline="0" dirty="0">
                  <a:solidFill>
                    <a:schemeClr val="tx1"/>
                  </a:solidFill>
                  <a:effectLst>
                    <a:outerShdw blurRad="381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n-ea"/>
                  <a:cs typeface="+mn-cs"/>
                </a:defRPr>
              </a:lvl1pPr>
            </a:lstStyle>
            <a:p>
              <a:pPr marL="0" marR="0" lvl="0" indent="0" defTabSz="914400" rtl="1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all" spc="-10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/>
                  <a:cs typeface="B Mitra" panose="00000400000000000000" pitchFamily="2" charset="-78"/>
                </a:rPr>
                <a:t>عصر خلاقیت</a:t>
              </a:r>
            </a:p>
            <a:p>
              <a:pPr marL="0" marR="0" lvl="0" indent="0" defTabSz="914400" rtl="1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2400" b="1" dirty="0">
                  <a:effectLst/>
                  <a:latin typeface="Century Gothic" panose="020B0502020202020204"/>
                  <a:cs typeface="B Mitra" panose="00000400000000000000" pitchFamily="2" charset="-78"/>
                </a:rPr>
                <a:t>یا عصر معنویت</a:t>
              </a:r>
              <a:endParaRPr kumimoji="0" lang="fa-IR" sz="2000" i="0" u="none" strike="noStrike" kern="1200" cap="all" spc="-10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cs typeface="B Mitra" panose="00000400000000000000" pitchFamily="2" charset="-78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4937500-D915-4757-86F0-53D068DC42FB}"/>
                </a:ext>
              </a:extLst>
            </p:cNvPr>
            <p:cNvSpPr/>
            <p:nvPr/>
          </p:nvSpPr>
          <p:spPr>
            <a:xfrm>
              <a:off x="2472878" y="2237788"/>
              <a:ext cx="1758779" cy="1804702"/>
            </a:xfrm>
            <a:custGeom>
              <a:avLst/>
              <a:gdLst>
                <a:gd name="connsiteX0" fmla="*/ 0 w 2067481"/>
                <a:gd name="connsiteY0" fmla="*/ 1572234 h 1804702"/>
                <a:gd name="connsiteX1" fmla="*/ 866274 w 2067481"/>
                <a:gd name="connsiteY1" fmla="*/ 107 h 1804702"/>
                <a:gd name="connsiteX2" fmla="*/ 1957137 w 2067481"/>
                <a:gd name="connsiteY2" fmla="*/ 1636402 h 1804702"/>
                <a:gd name="connsiteX3" fmla="*/ 1973179 w 2067481"/>
                <a:gd name="connsiteY3" fmla="*/ 1668486 h 180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7481" h="1804702">
                  <a:moveTo>
                    <a:pt x="0" y="1572234"/>
                  </a:moveTo>
                  <a:cubicBezTo>
                    <a:pt x="270042" y="780823"/>
                    <a:pt x="540085" y="-10588"/>
                    <a:pt x="866274" y="107"/>
                  </a:cubicBezTo>
                  <a:cubicBezTo>
                    <a:pt x="1192464" y="10802"/>
                    <a:pt x="1772653" y="1358339"/>
                    <a:pt x="1957137" y="1636402"/>
                  </a:cubicBezTo>
                  <a:cubicBezTo>
                    <a:pt x="2141621" y="1914465"/>
                    <a:pt x="2057400" y="1791475"/>
                    <a:pt x="1973179" y="1668486"/>
                  </a:cubicBezTo>
                </a:path>
              </a:pathLst>
            </a:cu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srgbClr val="FFFF00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0CCF6C2-422F-44E9-A78B-97B642E7A65B}"/>
                </a:ext>
              </a:extLst>
            </p:cNvPr>
            <p:cNvSpPr/>
            <p:nvPr/>
          </p:nvSpPr>
          <p:spPr>
            <a:xfrm>
              <a:off x="3864833" y="2291553"/>
              <a:ext cx="1966337" cy="1804702"/>
            </a:xfrm>
            <a:custGeom>
              <a:avLst/>
              <a:gdLst>
                <a:gd name="connsiteX0" fmla="*/ 0 w 2067481"/>
                <a:gd name="connsiteY0" fmla="*/ 1572234 h 1804702"/>
                <a:gd name="connsiteX1" fmla="*/ 866274 w 2067481"/>
                <a:gd name="connsiteY1" fmla="*/ 107 h 1804702"/>
                <a:gd name="connsiteX2" fmla="*/ 1957137 w 2067481"/>
                <a:gd name="connsiteY2" fmla="*/ 1636402 h 1804702"/>
                <a:gd name="connsiteX3" fmla="*/ 1973179 w 2067481"/>
                <a:gd name="connsiteY3" fmla="*/ 1668486 h 180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7481" h="1804702">
                  <a:moveTo>
                    <a:pt x="0" y="1572234"/>
                  </a:moveTo>
                  <a:cubicBezTo>
                    <a:pt x="270042" y="780823"/>
                    <a:pt x="540085" y="-10588"/>
                    <a:pt x="866274" y="107"/>
                  </a:cubicBezTo>
                  <a:cubicBezTo>
                    <a:pt x="1192464" y="10802"/>
                    <a:pt x="1772653" y="1358339"/>
                    <a:pt x="1957137" y="1636402"/>
                  </a:cubicBezTo>
                  <a:cubicBezTo>
                    <a:pt x="2141621" y="1914465"/>
                    <a:pt x="2057400" y="1791475"/>
                    <a:pt x="1973179" y="1668486"/>
                  </a:cubicBezTo>
                </a:path>
              </a:pathLst>
            </a:cu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srgbClr val="FFFF00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F9BC42E-8FD3-49D8-A464-C8523C4E9377}"/>
                </a:ext>
              </a:extLst>
            </p:cNvPr>
            <p:cNvSpPr/>
            <p:nvPr/>
          </p:nvSpPr>
          <p:spPr>
            <a:xfrm>
              <a:off x="920735" y="2244897"/>
              <a:ext cx="1863741" cy="1804702"/>
            </a:xfrm>
            <a:custGeom>
              <a:avLst/>
              <a:gdLst>
                <a:gd name="connsiteX0" fmla="*/ 0 w 2067481"/>
                <a:gd name="connsiteY0" fmla="*/ 1572234 h 1804702"/>
                <a:gd name="connsiteX1" fmla="*/ 866274 w 2067481"/>
                <a:gd name="connsiteY1" fmla="*/ 107 h 1804702"/>
                <a:gd name="connsiteX2" fmla="*/ 1957137 w 2067481"/>
                <a:gd name="connsiteY2" fmla="*/ 1636402 h 1804702"/>
                <a:gd name="connsiteX3" fmla="*/ 1973179 w 2067481"/>
                <a:gd name="connsiteY3" fmla="*/ 1668486 h 180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7481" h="1804702">
                  <a:moveTo>
                    <a:pt x="0" y="1572234"/>
                  </a:moveTo>
                  <a:cubicBezTo>
                    <a:pt x="270042" y="780823"/>
                    <a:pt x="540085" y="-10588"/>
                    <a:pt x="866274" y="107"/>
                  </a:cubicBezTo>
                  <a:cubicBezTo>
                    <a:pt x="1192464" y="10802"/>
                    <a:pt x="1772653" y="1358339"/>
                    <a:pt x="1957137" y="1636402"/>
                  </a:cubicBezTo>
                  <a:cubicBezTo>
                    <a:pt x="2141621" y="1914465"/>
                    <a:pt x="2057400" y="1791475"/>
                    <a:pt x="1973179" y="1668486"/>
                  </a:cubicBezTo>
                </a:path>
              </a:pathLst>
            </a:cu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srgbClr val="FFFF00"/>
                </a:solidFill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BDDB3755-4133-4A56-A733-3AFF1BC6D2DD}"/>
                </a:ext>
              </a:extLst>
            </p:cNvPr>
            <p:cNvSpPr/>
            <p:nvPr/>
          </p:nvSpPr>
          <p:spPr>
            <a:xfrm>
              <a:off x="5369035" y="2283033"/>
              <a:ext cx="2014003" cy="1766566"/>
            </a:xfrm>
            <a:custGeom>
              <a:avLst/>
              <a:gdLst>
                <a:gd name="connsiteX0" fmla="*/ 0 w 2067481"/>
                <a:gd name="connsiteY0" fmla="*/ 1572234 h 1804702"/>
                <a:gd name="connsiteX1" fmla="*/ 866274 w 2067481"/>
                <a:gd name="connsiteY1" fmla="*/ 107 h 1804702"/>
                <a:gd name="connsiteX2" fmla="*/ 1957137 w 2067481"/>
                <a:gd name="connsiteY2" fmla="*/ 1636402 h 1804702"/>
                <a:gd name="connsiteX3" fmla="*/ 1973179 w 2067481"/>
                <a:gd name="connsiteY3" fmla="*/ 1668486 h 180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7481" h="1804702">
                  <a:moveTo>
                    <a:pt x="0" y="1572234"/>
                  </a:moveTo>
                  <a:cubicBezTo>
                    <a:pt x="270042" y="780823"/>
                    <a:pt x="540085" y="-10588"/>
                    <a:pt x="866274" y="107"/>
                  </a:cubicBezTo>
                  <a:cubicBezTo>
                    <a:pt x="1192464" y="10802"/>
                    <a:pt x="1772653" y="1358339"/>
                    <a:pt x="1957137" y="1636402"/>
                  </a:cubicBezTo>
                  <a:cubicBezTo>
                    <a:pt x="2141621" y="1914465"/>
                    <a:pt x="2057400" y="1791475"/>
                    <a:pt x="1973179" y="1668486"/>
                  </a:cubicBezTo>
                </a:path>
              </a:pathLst>
            </a:cu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35B094-A14D-4F9C-B93B-00F51D71A9D5}"/>
              </a:ext>
            </a:extLst>
          </p:cNvPr>
          <p:cNvGrpSpPr/>
          <p:nvPr/>
        </p:nvGrpSpPr>
        <p:grpSpPr>
          <a:xfrm>
            <a:off x="424955" y="4789863"/>
            <a:ext cx="11459521" cy="526352"/>
            <a:chOff x="2549432" y="4309533"/>
            <a:chExt cx="8105865" cy="152139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8F259AA-BCFA-4B11-9276-C00E9D90220C}"/>
                </a:ext>
              </a:extLst>
            </p:cNvPr>
            <p:cNvCxnSpPr/>
            <p:nvPr/>
          </p:nvCxnSpPr>
          <p:spPr>
            <a:xfrm>
              <a:off x="3204294" y="4309533"/>
              <a:ext cx="66886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804AEF-E35A-46F9-B818-0D4DD80B8CD1}"/>
                </a:ext>
              </a:extLst>
            </p:cNvPr>
            <p:cNvSpPr txBox="1"/>
            <p:nvPr/>
          </p:nvSpPr>
          <p:spPr>
            <a:xfrm>
              <a:off x="5240493" y="5372345"/>
              <a:ext cx="1921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1">
                <a:defRPr sz="1400" b="1">
                  <a:latin typeface="Footlight MT Light" panose="0204060206030A020304" pitchFamily="18" charset="0"/>
                  <a:cs typeface="B Nazanin" panose="00000400000000000000" pitchFamily="2" charset="-78"/>
                </a:defRPr>
              </a:lvl1pPr>
            </a:lstStyle>
            <a:p>
              <a:r>
                <a:rPr lang="fa-IR" sz="1800" dirty="0">
                  <a:cs typeface="B Mitra" panose="00000400000000000000" pitchFamily="2" charset="-78"/>
                </a:rPr>
                <a:t>1950م</a:t>
              </a:r>
              <a:endParaRPr lang="en-US" sz="1800" dirty="0">
                <a:cs typeface="B Mitra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E88404-CA71-40BC-80FD-CF72DC7D1E02}"/>
                </a:ext>
              </a:extLst>
            </p:cNvPr>
            <p:cNvSpPr txBox="1"/>
            <p:nvPr/>
          </p:nvSpPr>
          <p:spPr>
            <a:xfrm>
              <a:off x="3604425" y="5461596"/>
              <a:ext cx="1921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b="1" dirty="0">
                  <a:latin typeface="Footlight MT Light" panose="0204060206030A020304" pitchFamily="18" charset="0"/>
                  <a:cs typeface="B Mitra" panose="00000400000000000000" pitchFamily="2" charset="-78"/>
                </a:rPr>
                <a:t>1750م</a:t>
              </a:r>
              <a:endParaRPr lang="en-US" b="1" dirty="0">
                <a:latin typeface="Footlight MT Light" panose="0204060206030A020304" pitchFamily="18" charset="0"/>
                <a:cs typeface="B Mitra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7DEC87-FE02-41FB-ACD5-6417A250F4BF}"/>
                </a:ext>
              </a:extLst>
            </p:cNvPr>
            <p:cNvSpPr txBox="1"/>
            <p:nvPr/>
          </p:nvSpPr>
          <p:spPr>
            <a:xfrm>
              <a:off x="8733364" y="5359342"/>
              <a:ext cx="1921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1">
                <a:defRPr sz="1400" b="1">
                  <a:latin typeface="Footlight MT Light" panose="0204060206030A020304" pitchFamily="18" charset="0"/>
                  <a:cs typeface="B Nazanin" panose="00000400000000000000" pitchFamily="2" charset="-78"/>
                </a:defRPr>
              </a:lvl1pPr>
            </a:lstStyle>
            <a:p>
              <a:r>
                <a:rPr lang="fa-IR" sz="1800" dirty="0">
                  <a:cs typeface="B Mitra" panose="00000400000000000000" pitchFamily="2" charset="-78"/>
                </a:rPr>
                <a:t>تاکنون </a:t>
              </a:r>
              <a:endParaRPr lang="en-US" sz="1800" dirty="0">
                <a:cs typeface="B Mitra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DC73D3-82CD-4815-99D9-D70FF84B997B}"/>
                </a:ext>
              </a:extLst>
            </p:cNvPr>
            <p:cNvSpPr txBox="1"/>
            <p:nvPr/>
          </p:nvSpPr>
          <p:spPr>
            <a:xfrm>
              <a:off x="2549432" y="5385411"/>
              <a:ext cx="99906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</a:lstStyle>
            <a:p>
              <a:pPr algn="ctr" rtl="1"/>
              <a:r>
                <a:rPr lang="fa-IR" b="1" dirty="0">
                  <a:latin typeface="Footlight MT Light" panose="0204060206030A020304" pitchFamily="18" charset="0"/>
                  <a:cs typeface="B Mitra" panose="00000400000000000000" pitchFamily="2" charset="-78"/>
                </a:rPr>
                <a:t>آغاز تاریخ بشر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169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F34F2-B31B-4059-915A-EB4204FE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44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0858AA-A9E7-4894-B33A-2B7C09336C14}"/>
              </a:ext>
            </a:extLst>
          </p:cNvPr>
          <p:cNvSpPr txBox="1">
            <a:spLocks/>
          </p:cNvSpPr>
          <p:nvPr/>
        </p:nvSpPr>
        <p:spPr>
          <a:xfrm>
            <a:off x="771205" y="2531943"/>
            <a:ext cx="10546180" cy="3103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fa-IR" sz="2800" dirty="0">
                <a:solidFill>
                  <a:schemeClr val="tx1"/>
                </a:solidFill>
                <a:cs typeface="B Mitra" panose="00000400000000000000" pitchFamily="2" charset="-78"/>
              </a:rPr>
              <a:t>نکته اول : از روی اسم هر موج می‌توان فهمید که پول و ثروت در آن موج از کجا می‌آید. مثلاً پول و ثروت در عصر کشاورزی از زمین و کشاورزی می‌آمد. در عصر دانش، پول و ثروت از دانش سرچشمه می‌گیرد و در عصر خلاقیت از صنایع، کسب‌وکارها و مشاغل خلاق. اگر موج چهارم را عصر معنویت بدانیم، که هست، آن‌گاه در این موج باید بدانیم که پول و ثروت از طریق کسب‌وکارها و مشاغل معنوی حاصل می‌شود! </a:t>
            </a:r>
            <a:br>
              <a:rPr lang="fa-IR" sz="2800" dirty="0">
                <a:solidFill>
                  <a:schemeClr val="tx1"/>
                </a:solidFill>
                <a:cs typeface="B Mitra" panose="00000400000000000000" pitchFamily="2" charset="-78"/>
              </a:rPr>
            </a:br>
            <a:endParaRPr lang="en-US" sz="32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0F10B8-FA5E-4957-ACB5-9FA44CD4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292473"/>
            <a:ext cx="3733800" cy="1087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E13982-E894-4C37-818F-7A4BB222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295" y="375638"/>
            <a:ext cx="763966" cy="9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81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59D32-3145-4F69-9710-7FEA2BE2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45</a:t>
            </a:fld>
            <a:endParaRPr lang="en-US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773AB3-624F-4309-B5B5-19DDF4B2A7F8}"/>
              </a:ext>
            </a:extLst>
          </p:cNvPr>
          <p:cNvSpPr txBox="1">
            <a:spLocks/>
          </p:cNvSpPr>
          <p:nvPr/>
        </p:nvSpPr>
        <p:spPr>
          <a:xfrm>
            <a:off x="1749114" y="2253117"/>
            <a:ext cx="9843837" cy="1504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br>
              <a:rPr lang="fa-IR" sz="2800" dirty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sz="2800" dirty="0">
                <a:solidFill>
                  <a:schemeClr val="tx1"/>
                </a:solidFill>
                <a:cs typeface="B Mitra" panose="00000400000000000000" pitchFamily="2" charset="-78"/>
              </a:rPr>
              <a:t>نکته دوم : کشور ما هم‌اکنون در حال گذار از موج دوم به موج سوم، یعنی عصر دانش است، در حالی که اقتصادهای پیشرفته موج چهارم را آغاز نموده‌اند. </a:t>
            </a:r>
            <a:endParaRPr lang="en-US" sz="32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D7634-BDD5-4BEA-87CF-DCA521EB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51" y="240768"/>
            <a:ext cx="3733800" cy="1087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BA92E-D199-4105-84B2-C52E30AFD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5" y="304531"/>
            <a:ext cx="802817" cy="10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60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DAAE8-E23D-4748-911E-0DF1E374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46</a:t>
            </a:fld>
            <a:endParaRPr lang="en-US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7BEBD-2456-4E0C-8286-E20F664CC22F}"/>
              </a:ext>
            </a:extLst>
          </p:cNvPr>
          <p:cNvSpPr txBox="1"/>
          <p:nvPr/>
        </p:nvSpPr>
        <p:spPr>
          <a:xfrm>
            <a:off x="2212807" y="159950"/>
            <a:ext cx="70294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دنیای آینده چگونه است؟ 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100" b="1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چهار تصویر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b="1" dirty="0"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از دنیای آینده </a:t>
            </a:r>
            <a:endParaRPr lang="en-US" sz="2800" b="1" dirty="0">
              <a:gradFill flip="none"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03DBEC-1F98-492B-8271-07744B4D595F}"/>
              </a:ext>
            </a:extLst>
          </p:cNvPr>
          <p:cNvSpPr/>
          <p:nvPr/>
        </p:nvSpPr>
        <p:spPr>
          <a:xfrm>
            <a:off x="8612023" y="4285245"/>
            <a:ext cx="2502569" cy="109819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سوم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BD1EDD-A208-41DE-A61F-E88E605BF184}"/>
              </a:ext>
            </a:extLst>
          </p:cNvPr>
          <p:cNvSpPr/>
          <p:nvPr/>
        </p:nvSpPr>
        <p:spPr>
          <a:xfrm>
            <a:off x="8636838" y="3134489"/>
            <a:ext cx="2502569" cy="99543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دوم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1DA2BE-FC5A-4DCF-B7FC-992170F3771D}"/>
              </a:ext>
            </a:extLst>
          </p:cNvPr>
          <p:cNvSpPr/>
          <p:nvPr/>
        </p:nvSpPr>
        <p:spPr>
          <a:xfrm>
            <a:off x="8568201" y="5517396"/>
            <a:ext cx="2502569" cy="109819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چهارم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F7C8D-45A6-4864-BA3D-F4B0F9E9AFDA}"/>
              </a:ext>
            </a:extLst>
          </p:cNvPr>
          <p:cNvSpPr txBox="1"/>
          <p:nvPr/>
        </p:nvSpPr>
        <p:spPr>
          <a:xfrm>
            <a:off x="3620527" y="3354298"/>
            <a:ext cx="4926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آینده برای جامعه</a:t>
            </a:r>
            <a:r>
              <a:rPr kumimoji="0" lang="fa-IR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B Mitra" panose="00000400000000000000" pitchFamily="2" charset="-78"/>
              </a:rPr>
              <a:t> ما عصر دانش است که تازه شروع شده است.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B Mitra" panose="000004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4BA1AD-3889-4797-B6FC-B9443E9320A5}"/>
              </a:ext>
            </a:extLst>
          </p:cNvPr>
          <p:cNvSpPr txBox="1">
            <a:spLocks/>
          </p:cNvSpPr>
          <p:nvPr/>
        </p:nvSpPr>
        <p:spPr>
          <a:xfrm>
            <a:off x="3592986" y="4248006"/>
            <a:ext cx="4926929" cy="1315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2800" dirty="0">
                <a:solidFill>
                  <a:schemeClr val="tx1"/>
                </a:solidFill>
                <a:cs typeface="B Mitra" panose="00000400000000000000" pitchFamily="2" charset="-78"/>
              </a:rPr>
              <a:t>آینده برای جامعه ما موج چهارم یا عصر خلاقیت، صنایع و مشاغل خلاق است.</a:t>
            </a:r>
            <a:endParaRPr lang="en-US" sz="32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4B4D4DE-DBE6-40EE-B0A4-F19EF63F0CBD}"/>
              </a:ext>
            </a:extLst>
          </p:cNvPr>
          <p:cNvSpPr txBox="1">
            <a:spLocks/>
          </p:cNvSpPr>
          <p:nvPr/>
        </p:nvSpPr>
        <p:spPr>
          <a:xfrm>
            <a:off x="3007964" y="5481586"/>
            <a:ext cx="5524500" cy="1624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2800" b="1" dirty="0">
                <a:cs typeface="B Mitra" panose="00000400000000000000" pitchFamily="2" charset="-78"/>
              </a:rPr>
              <a:t>آینده برای جامعه ما موج چهارم یا عصر معنویت، کسب‌وکارها و مشاغل معنوی است.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63E67D-F459-4724-A027-CF70E557019E}"/>
              </a:ext>
            </a:extLst>
          </p:cNvPr>
          <p:cNvSpPr/>
          <p:nvPr/>
        </p:nvSpPr>
        <p:spPr>
          <a:xfrm>
            <a:off x="8568201" y="1902344"/>
            <a:ext cx="2502569" cy="109819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اول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0E0EA7-1A90-45F2-B5C8-AC70D15D613D}"/>
              </a:ext>
            </a:extLst>
          </p:cNvPr>
          <p:cNvSpPr txBox="1"/>
          <p:nvPr/>
        </p:nvSpPr>
        <p:spPr>
          <a:xfrm>
            <a:off x="3509455" y="2171050"/>
            <a:ext cx="4926929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آینده برای جامعه ما عصر انقلاب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صنعتی چهارم است</a:t>
            </a:r>
          </a:p>
        </p:txBody>
      </p:sp>
    </p:spTree>
    <p:extLst>
      <p:ext uri="{BB962C8B-B14F-4D97-AF65-F5344CB8AC3E}">
        <p14:creationId xmlns:p14="http://schemas.microsoft.com/office/powerpoint/2010/main" val="2262721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C55BD-9EC4-4D3A-854C-6E1EAEBD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CD6B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5926347" y="1691837"/>
            <a:ext cx="5982620" cy="2563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انقلاب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صنعتی چهارم (عصر سایبر)</a:t>
            </a:r>
          </a:p>
          <a:p>
            <a:pPr marL="457200" marR="0" lvl="0" indent="-4572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a-IR" sz="2800" b="1" kern="100" baseline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عصر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دانش </a:t>
            </a:r>
          </a:p>
          <a:p>
            <a:pPr marL="457200" marR="0" lvl="0" indent="-4572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عصر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خلاقیت</a:t>
            </a:r>
          </a:p>
          <a:p>
            <a:pPr marL="457200" marR="0" lvl="0" indent="-45720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a-IR" sz="2800" b="1" kern="100" baseline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عصر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معنویت</a:t>
            </a:r>
            <a:endParaRPr kumimoji="0" 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2818254" y="176792"/>
            <a:ext cx="8035938" cy="1428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B Titr" panose="00000700000000000000" pitchFamily="2" charset="-78"/>
              </a:rPr>
              <a:t>هر یک از این تصویرها یک دنیای ویژه است و آدم ویژه خودش را می‌طلبد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0F275F-22DE-4DA6-8A2E-4C7769C5E9B0}"/>
              </a:ext>
            </a:extLst>
          </p:cNvPr>
          <p:cNvSpPr/>
          <p:nvPr/>
        </p:nvSpPr>
        <p:spPr>
          <a:xfrm>
            <a:off x="1923691" y="4528430"/>
            <a:ext cx="9467692" cy="1386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81050"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4000" dirty="0">
                <a:solidFill>
                  <a:srgbClr val="FFFF00"/>
                </a:solidFill>
                <a:latin typeface="Speak Pro"/>
                <a:cs typeface="B Mitra" panose="00000400000000000000" pitchFamily="2" charset="-78"/>
              </a:rPr>
              <a:t>این بحث با جزئیات در </a:t>
            </a:r>
            <a:r>
              <a:rPr lang="fa-IR" sz="4000" b="1" dirty="0">
                <a:solidFill>
                  <a:srgbClr val="FFFF00"/>
                </a:solidFill>
                <a:latin typeface="Speak Pro"/>
                <a:cs typeface="B Mitra" panose="00000400000000000000" pitchFamily="2" charset="-78"/>
              </a:rPr>
              <a:t>ماژول دوم </a:t>
            </a:r>
            <a:r>
              <a:rPr lang="fa-IR" sz="4000" dirty="0">
                <a:solidFill>
                  <a:srgbClr val="FFFF00"/>
                </a:solidFill>
                <a:latin typeface="Speak Pro"/>
                <a:cs typeface="B Mitra" panose="00000400000000000000" pitchFamily="2" charset="-78"/>
              </a:rPr>
              <a:t>کارگاه بررسی می‌شود.</a:t>
            </a:r>
            <a:endParaRPr kumimoji="0" lang="fa-IR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peak Pro"/>
              <a:cs typeface="B Mitr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431321" y="1727939"/>
            <a:ext cx="4866936" cy="2527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انسان سایبر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ی می‌خواهد </a:t>
            </a:r>
          </a:p>
          <a:p>
            <a:pPr marR="0" lvl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انسان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دانش‌بنیان (دانشگر) می‌خواهد</a:t>
            </a:r>
          </a:p>
          <a:p>
            <a:pPr marR="0" lvl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انسان خلاق و نوآور می‌خواهد</a:t>
            </a:r>
          </a:p>
          <a:p>
            <a:pPr marR="0" lvl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انسان معنوی می‌خواهد</a:t>
            </a:r>
          </a:p>
        </p:txBody>
      </p:sp>
    </p:spTree>
    <p:extLst>
      <p:ext uri="{BB962C8B-B14F-4D97-AF65-F5344CB8AC3E}">
        <p14:creationId xmlns:p14="http://schemas.microsoft.com/office/powerpoint/2010/main" val="790913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بخش اول</a:t>
            </a:r>
            <a:br>
              <a:rPr lang="fa-IR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ACD58-C3EC-4488-A3DB-D29386D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CD6B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49212-ABCC-423B-A5BB-8F087B169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E16C5DC-FD7C-469B-9051-0F7FE96B32D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2229" b="22229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C7CF2A-5789-4355-ADC2-31E63DCAA22D}"/>
              </a:ext>
            </a:extLst>
          </p:cNvPr>
          <p:cNvSpPr/>
          <p:nvPr/>
        </p:nvSpPr>
        <p:spPr>
          <a:xfrm>
            <a:off x="1872343" y="0"/>
            <a:ext cx="8294914" cy="68579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44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بخش چهارم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5400" kern="100" noProof="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اصول فرزندپروری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5400" kern="100" noProof="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(= فرزندسازی) </a:t>
            </a:r>
            <a:endParaRPr lang="fa-IR" sz="6000" kern="100" noProof="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00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در</a:t>
            </a:r>
            <a:r>
              <a:rPr kumimoji="0" lang="fa-IR" sz="5400" b="0" i="0" u="none" strike="noStrike" kern="100" cap="none" spc="0" normalizeH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دنیای امروز با نگاه به آینده</a:t>
            </a:r>
            <a:endParaRPr kumimoji="0" lang="en-US" sz="54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2078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4990488" y="261034"/>
            <a:ext cx="6109404" cy="777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37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اصل در فرزندسازی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1215234" y="1417327"/>
            <a:ext cx="10674061" cy="1063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این اصول در بردارنده قانون‌هایی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هستند که باید و نبایدها و حد و مرزها را در حوزه فرزندسازی تبیین می‌کنند.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5889822" y="1818669"/>
            <a:ext cx="5735128" cy="3578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4488" algn="r" rtl="1">
              <a:lnSpc>
                <a:spcPct val="150000"/>
              </a:lnSpc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1. ذهنیت‌ها (طرزفکرها)تان را در زمینه خانواده و به‌ویژه فرزندسازی تغییر دهید.</a:t>
            </a:r>
          </a:p>
          <a:p>
            <a:pPr marL="457200" indent="-344488" algn="r" rtl="1">
              <a:lnSpc>
                <a:spcPct val="150000"/>
              </a:lnSpc>
              <a:spcAft>
                <a:spcPts val="800"/>
              </a:spcAft>
              <a:defRPr/>
            </a:pPr>
            <a:endParaRPr lang="fa-IR" sz="28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D9BEF-8F40-4748-9ABF-26D034CB353B}"/>
              </a:ext>
            </a:extLst>
          </p:cNvPr>
          <p:cNvSpPr/>
          <p:nvPr/>
        </p:nvSpPr>
        <p:spPr>
          <a:xfrm>
            <a:off x="63643" y="1276978"/>
            <a:ext cx="5760865" cy="4152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4488" algn="r" rtl="1">
              <a:lnSpc>
                <a:spcPct val="150000"/>
              </a:lnSpc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2. دانش و توانش موردنیاز برای فرزندسازی را یاد بگیرید. 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درباره این دانش‌ و توانش در ماژول 2 بحث خواهیم کرد انشاءالله</a:t>
            </a:r>
          </a:p>
        </p:txBody>
      </p:sp>
    </p:spTree>
    <p:extLst>
      <p:ext uri="{BB962C8B-B14F-4D97-AF65-F5344CB8AC3E}">
        <p14:creationId xmlns:p14="http://schemas.microsoft.com/office/powerpoint/2010/main" val="316381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CAC5F0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3C2E-1977-40BD-8194-FFAA92F5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133" y="414731"/>
            <a:ext cx="1436266" cy="915873"/>
          </a:xfrm>
        </p:spPr>
        <p:txBody>
          <a:bodyPr>
            <a:normAutofit/>
          </a:bodyPr>
          <a:lstStyle/>
          <a:p>
            <a:r>
              <a:rPr lang="fa-IR" sz="4400" dirty="0">
                <a:solidFill>
                  <a:schemeClr val="bg1"/>
                </a:solidFill>
                <a:cs typeface="B Titr" panose="00000700000000000000" pitchFamily="2" charset="-78"/>
              </a:rPr>
              <a:t>اشاره</a:t>
            </a:r>
            <a:endParaRPr lang="en-US" sz="4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BA256-8519-42C7-BF9C-F3966AE7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438C45-9C92-4B6D-8E5F-88D16D73271D}"/>
              </a:ext>
            </a:extLst>
          </p:cNvPr>
          <p:cNvSpPr/>
          <p:nvPr/>
        </p:nvSpPr>
        <p:spPr>
          <a:xfrm>
            <a:off x="1188803" y="679449"/>
            <a:ext cx="7603180" cy="41795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US" sz="36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6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این کارگاه یکی از </a:t>
            </a:r>
            <a:r>
              <a:rPr lang="fa-IR" sz="4400" b="1" kern="1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4</a:t>
            </a:r>
            <a:r>
              <a:rPr lang="fa-IR" sz="36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ماژول کارگاه آموزشی الفبای فرزند‌پروری با نگاه به آینده است.</a:t>
            </a:r>
            <a:endParaRPr lang="en-US" sz="36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/>
            <a:r>
              <a:rPr lang="fa-IR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برنامه دیگر ماژول‌ها در پایان همین کارگاه به اطلاع می‌رسد.</a:t>
            </a:r>
          </a:p>
          <a:p>
            <a:endParaRPr lang="fa-IR" sz="3600" b="1" dirty="0">
              <a:solidFill>
                <a:srgbClr val="FFFF00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endParaRPr lang="fa-IR" sz="36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19DD0E-A0EB-49C1-992A-BB9B0F06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33" y="4357474"/>
            <a:ext cx="1695617" cy="2348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497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C05F8-B81A-4FAE-924E-08F02C6C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50</a:t>
            </a:fld>
            <a:endParaRPr lang="en-US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843A1A-1D80-476C-B1AC-14675486DF46}"/>
              </a:ext>
            </a:extLst>
          </p:cNvPr>
          <p:cNvSpPr txBox="1">
            <a:spLocks/>
          </p:cNvSpPr>
          <p:nvPr/>
        </p:nvSpPr>
        <p:spPr>
          <a:xfrm>
            <a:off x="3662427" y="195721"/>
            <a:ext cx="7288596" cy="777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37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اصل در فرزندسازی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7BE8F4-B723-4414-8BD5-D15176253679}"/>
              </a:ext>
            </a:extLst>
          </p:cNvPr>
          <p:cNvSpPr/>
          <p:nvPr/>
        </p:nvSpPr>
        <p:spPr>
          <a:xfrm>
            <a:off x="474375" y="1142327"/>
            <a:ext cx="5556320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2" lvl="0" indent="-457200" algn="just" rt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32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مهارت یادگیری خلاق و سریع</a:t>
            </a:r>
          </a:p>
          <a:p>
            <a:pPr marL="569912" lvl="0" indent="-457200" algn="just" rt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32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مهارت منتورینگ (انسان‌سازی) </a:t>
            </a:r>
          </a:p>
          <a:p>
            <a:pPr marL="569912" lvl="0" indent="-457200" algn="just" rt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32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مهارت همدلی </a:t>
            </a:r>
          </a:p>
          <a:p>
            <a:pPr marL="569912" lvl="0" indent="-457200" algn="just" rt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32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مهارت گوش دادن فعالانه </a:t>
            </a:r>
          </a:p>
          <a:p>
            <a:pPr marL="569912" lvl="0" indent="-457200" algn="just" rt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32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مهارت گفتگو</a:t>
            </a:r>
          </a:p>
          <a:p>
            <a:pPr marL="569912" lvl="0" indent="-457200" algn="just" rt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32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مهارت بازی نقش </a:t>
            </a:r>
          </a:p>
          <a:p>
            <a:pPr marL="569912" lvl="0" indent="-457200" algn="just" rt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32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مهارت داستان‌گویی</a:t>
            </a:r>
          </a:p>
          <a:p>
            <a:pPr marL="569912" lvl="0" indent="-457200" algn="just" rt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32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مهارت رویاپردازی و تجسم خلاق </a:t>
            </a:r>
          </a:p>
          <a:p>
            <a:pPr marL="569912" lvl="0" indent="-457200" algn="just" rtl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fa-IR" sz="32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مهارت فیدبک‌دهی به بچه‌ها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D1D43-7343-496A-968D-9041D078926E}"/>
              </a:ext>
            </a:extLst>
          </p:cNvPr>
          <p:cNvSpPr/>
          <p:nvPr/>
        </p:nvSpPr>
        <p:spPr>
          <a:xfrm>
            <a:off x="6276116" y="500070"/>
            <a:ext cx="5055577" cy="361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3.</a:t>
            </a:r>
            <a:r>
              <a:rPr lang="fa-IR" sz="3200" b="1" kern="100" dirty="0">
                <a:solidFill>
                  <a:prstClr val="black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توانش‌های کلیدی لازم برای فرزندسازی را به صورت فوری و فوتی یاد بگیرید. این عبارتند از </a:t>
            </a:r>
            <a:r>
              <a:rPr lang="fa-IR" sz="2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 </a:t>
            </a:r>
            <a:endParaRPr lang="en-US" sz="20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/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2490142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5999494" y="3429000"/>
            <a:ext cx="5860256" cy="217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5. آینده‌شناسی را در برنامه روزمره‌تان بگنجانید.</a:t>
            </a:r>
            <a:endParaRPr lang="fa-IR" sz="28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112712" algn="just" rtl="1">
              <a:spcAft>
                <a:spcPts val="800"/>
              </a:spcAft>
              <a:defRPr/>
            </a:pPr>
            <a:endParaRPr kumimoji="0" lang="fa-IR" sz="2800" i="0" u="none" strike="noStrike" kern="100" cap="none" spc="0" normalizeH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316786" y="843069"/>
            <a:ext cx="5396022" cy="4233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6. بدانید که انسان موجودی است از هر حیث قابل تغییر.</a:t>
            </a:r>
            <a:endParaRPr lang="fa-IR" sz="28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انسان چیزی به نام ذات که ثابت و خوب یا بد باشد، ندارد. 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قابلیت تغییر انسان شامل افزایش یا کاهش 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هوش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و استعداد او نیز می‌شود.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1188" y="1310081"/>
            <a:ext cx="588569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4. خانه‌تان را مدرسه کنید. 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پا به پای رشد فرزندانتان، خانه‌تان را مدرسه، دبیرستان و حتا بعدا دانشگاه کنید. اما نه مدرسه ریاضی و فیزیک و تاریخ و جغرافی، بلکه 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مدرسه انسان سازی.</a:t>
            </a:r>
            <a:endParaRPr lang="en-US" sz="28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7CCDCE-9174-422E-9C5C-BA05C38103AE}"/>
              </a:ext>
            </a:extLst>
          </p:cNvPr>
          <p:cNvSpPr txBox="1">
            <a:spLocks/>
          </p:cNvSpPr>
          <p:nvPr/>
        </p:nvSpPr>
        <p:spPr>
          <a:xfrm>
            <a:off x="3597114" y="195721"/>
            <a:ext cx="7288596" cy="777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37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اصل در فرزندسازی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4208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7EC80-9CB2-4EF0-8FFD-517D2D81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52</a:t>
            </a:fld>
            <a:endParaRPr lang="en-US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F95FAE-9A70-4721-A131-66915CB2B6D8}"/>
              </a:ext>
            </a:extLst>
          </p:cNvPr>
          <p:cNvSpPr txBox="1">
            <a:spLocks/>
          </p:cNvSpPr>
          <p:nvPr/>
        </p:nvSpPr>
        <p:spPr>
          <a:xfrm>
            <a:off x="3684201" y="195721"/>
            <a:ext cx="7288596" cy="777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37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اصل در فرزندسازی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80FD6-0CDA-48B5-BF0A-A403E907237E}"/>
              </a:ext>
            </a:extLst>
          </p:cNvPr>
          <p:cNvSpPr/>
          <p:nvPr/>
        </p:nvSpPr>
        <p:spPr>
          <a:xfrm>
            <a:off x="6131616" y="211475"/>
            <a:ext cx="5396022" cy="5700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7. بدانید که می‌توانید هوش و استعداد فرزندانتان را افزایش داده و از آنان افراد </a:t>
            </a:r>
            <a:r>
              <a:rPr lang="fa-IR" sz="28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تیزهوش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بسازید.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8. بدانید که فرزندان شما هر کدام به طور بالقوه </a:t>
            </a:r>
            <a:r>
              <a:rPr lang="fa-IR" sz="36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10 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نوع هوش و </a:t>
            </a:r>
            <a:r>
              <a:rPr lang="fa-IR" sz="36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4</a:t>
            </a:r>
            <a:r>
              <a:rPr lang="fa-IR" sz="2800" b="1" kern="100" dirty="0">
                <a:solidFill>
                  <a:srgbClr val="EC749F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نوع استعداد دارند. 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628A4-87A4-4937-B0D9-6D92F34CB6B3}"/>
              </a:ext>
            </a:extLst>
          </p:cNvPr>
          <p:cNvSpPr/>
          <p:nvPr/>
        </p:nvSpPr>
        <p:spPr>
          <a:xfrm>
            <a:off x="-26273" y="1289923"/>
            <a:ext cx="6100378" cy="217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9. بدانید که با تغییر شرایط « تیپ مهارتی مطلوب » نیز تغییر می‌کند.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10. نیازهای روانی و روحی‌ انسان و شیوه‌های تامین آن‌ها را بیاموزید.</a:t>
            </a:r>
          </a:p>
        </p:txBody>
      </p:sp>
    </p:spTree>
    <p:extLst>
      <p:ext uri="{BB962C8B-B14F-4D97-AF65-F5344CB8AC3E}">
        <p14:creationId xmlns:p14="http://schemas.microsoft.com/office/powerpoint/2010/main" val="1338598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5584721" y="691758"/>
            <a:ext cx="6100378" cy="4185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11. خودتان را در فرزندانتان تکثیر نکنید.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هر انسان موجودی است یکتا و پرورش درست آن است که این یکتایی را مخدوش نکند.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12. 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خوانش یا پنداشت خود از 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زندگی 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آن‌چه خداوند از ما انتظار دارد، اصلاح کنید. 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زندگی یعنی 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« رشد و تعالی مستمر »،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نه موفقیت،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-820" y="28760"/>
            <a:ext cx="5737938" cy="5771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یا هر چیز دیگری. و این رشد تنها از طریق یادگیری مستمر تحقق می‌یابید. 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13. همه رویدادهای شیرین و تلخ زندگی را به یادگیری ربط دهید. 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14. با همه توان اعتمادسازی کنید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 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اعتماد زمانی شکل می‌گیرد که حرف و عمل شما با هم تطابق داشته باشند. </a:t>
            </a:r>
            <a:endParaRPr lang="fa-IR" sz="28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lvl="0" indent="-344488" algn="r" rtl="1">
              <a:spcAft>
                <a:spcPts val="800"/>
              </a:spcAft>
              <a:defRPr/>
            </a:pP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CED6E0-4506-4F71-B389-30E074956AEA}"/>
              </a:ext>
            </a:extLst>
          </p:cNvPr>
          <p:cNvSpPr txBox="1">
            <a:spLocks/>
          </p:cNvSpPr>
          <p:nvPr/>
        </p:nvSpPr>
        <p:spPr>
          <a:xfrm>
            <a:off x="3749517" y="195721"/>
            <a:ext cx="7288596" cy="777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37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اصل در فرزندسازی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6799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58A62-0A81-4958-9F22-FC8AA205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54</a:t>
            </a:fld>
            <a:endParaRPr lang="en-US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9C90C8-F689-4EBB-9C53-D225A4D21151}"/>
              </a:ext>
            </a:extLst>
          </p:cNvPr>
          <p:cNvSpPr txBox="1">
            <a:spLocks/>
          </p:cNvSpPr>
          <p:nvPr/>
        </p:nvSpPr>
        <p:spPr>
          <a:xfrm>
            <a:off x="3727743" y="195721"/>
            <a:ext cx="7288596" cy="777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37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اصل در فرزندسازی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068FB-9E21-4E42-8DD3-4E5AD4031402}"/>
              </a:ext>
            </a:extLst>
          </p:cNvPr>
          <p:cNvSpPr/>
          <p:nvPr/>
        </p:nvSpPr>
        <p:spPr>
          <a:xfrm>
            <a:off x="5964547" y="379849"/>
            <a:ext cx="5737938" cy="5771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15. خانواده را بعد از رشد و تعالی شخصی‌تان در اولویت قرار دهید.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دومین چیزی که از دیدگاه دینی و منطقی باید برایتان مهم باشد، خانواده است. </a:t>
            </a:r>
          </a:p>
          <a:p>
            <a:pPr marL="457200" marR="0" lvl="0" indent="-344488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16.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بدانید که عشق ورزیدن به بچه‌ها، آن‌ها را لوس نمی‌کند!</a:t>
            </a:r>
          </a:p>
          <a:p>
            <a:pPr marL="457200" marR="0" lvl="0" indent="-344488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لوس شدن بچه‌ها دلایل دیگری دارد. 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5AB2C8-363E-4A18-B034-39583155EA25}"/>
              </a:ext>
            </a:extLst>
          </p:cNvPr>
          <p:cNvSpPr/>
          <p:nvPr/>
        </p:nvSpPr>
        <p:spPr>
          <a:xfrm>
            <a:off x="88338" y="857179"/>
            <a:ext cx="5737938" cy="5771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17. قانون‌هایی برای کودکان و نوجوانان‌تان در خانه تعیین کنید. اما قانون‌های معقول، و با آن‌ها درباره  این قانون‌ها صحبت کنید.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18. 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فرزندان نوجوانتان حرف بزنید. همان‌گونه که در کودکی با آن‌ها حرف می‌زدید.</a:t>
            </a:r>
            <a:endParaRPr lang="fa-IR" sz="28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lvl="0" indent="-344488" algn="r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19. 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به طور منظم در حضور بچه‌ها روزنامه و کتاب کاغذی بخوانید. </a:t>
            </a:r>
          </a:p>
          <a:p>
            <a:pPr marL="457200" lvl="0" indent="-344488" algn="r" rtl="1">
              <a:spcAft>
                <a:spcPts val="800"/>
              </a:spcAft>
              <a:defRPr/>
            </a:pPr>
            <a:endParaRPr lang="fa-IR" sz="28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lvl="0" indent="-344488" algn="r" rtl="1">
              <a:spcAft>
                <a:spcPts val="800"/>
              </a:spcAft>
              <a:defRPr/>
            </a:pPr>
            <a:endParaRPr lang="fa-IR" sz="28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lvl="0" indent="-344488" algn="r" rtl="1">
              <a:spcAft>
                <a:spcPts val="800"/>
              </a:spcAft>
              <a:defRPr/>
            </a:pP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21845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5546786" y="1207698"/>
            <a:ext cx="6386421" cy="5287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2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-64897" y="517053"/>
            <a:ext cx="5509537" cy="5700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344488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-86668" y="587826"/>
            <a:ext cx="5824202" cy="387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344488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2800" b="1" kern="100" baseline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22.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اجازه بدهید بدون شما حتا به منزل اقوام نزدیک بروند. </a:t>
            </a:r>
          </a:p>
          <a:p>
            <a:pPr marL="457200" marR="0" lvl="0" indent="-344488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23.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درباره روش و قانون استفاده درست از اینترنت و فضای مجازی با آن‌ها « گفتگو » کنید</a:t>
            </a:r>
            <a:r>
              <a:rPr kumimoji="0" lang="fa-IR" sz="2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. </a:t>
            </a:r>
            <a:endParaRPr kumimoji="0" lang="fa-IR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22D7F0-C7A6-4E31-BE8D-B81C11566649}"/>
              </a:ext>
            </a:extLst>
          </p:cNvPr>
          <p:cNvSpPr txBox="1">
            <a:spLocks/>
          </p:cNvSpPr>
          <p:nvPr/>
        </p:nvSpPr>
        <p:spPr>
          <a:xfrm>
            <a:off x="3793053" y="195721"/>
            <a:ext cx="7288596" cy="777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37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اصل در فرزندسازی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82F769-861C-4635-AD82-F96723CD791C}"/>
              </a:ext>
            </a:extLst>
          </p:cNvPr>
          <p:cNvSpPr/>
          <p:nvPr/>
        </p:nvSpPr>
        <p:spPr>
          <a:xfrm>
            <a:off x="5893208" y="1197435"/>
            <a:ext cx="5824202" cy="3097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344488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20. به آن‌ها بیاموزید که کار برای پول نیست!</a:t>
            </a:r>
          </a:p>
          <a:p>
            <a:pPr marL="457200" marR="0" lvl="0" indent="-344488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کار سه هدف اصلی دارد : رشد و شکوفایی روانی، لذت بردن، و سودمند بودن برای جامعه و جهان بشری </a:t>
            </a:r>
          </a:p>
          <a:p>
            <a:pPr marL="457200" marR="0" lvl="0" indent="-344488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21.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مناسک دینی و آیینی را با آن‌ها انجام دهید. </a:t>
            </a:r>
          </a:p>
        </p:txBody>
      </p:sp>
    </p:spTree>
    <p:extLst>
      <p:ext uri="{BB962C8B-B14F-4D97-AF65-F5344CB8AC3E}">
        <p14:creationId xmlns:p14="http://schemas.microsoft.com/office/powerpoint/2010/main" val="21261369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6052458" y="696685"/>
            <a:ext cx="5652500" cy="4451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24. برای خودتان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و خانواده‌تان « چشم‌انداز » و  «برنامه» روشن داشته باشید تا آن‌ها زندگی هدفمند و با برنامه را یاد بگیرند.</a:t>
            </a:r>
          </a:p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25. میان « اشتباه » و « خطا » فرق بگذارید. </a:t>
            </a:r>
          </a:p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</a:t>
            </a:r>
            <a:r>
              <a:rPr kumimoji="0" lang="fa-IR" sz="280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بچه‌ها را به خاطر اشتباه‌هاشان تشویق و به خاطر خطاهاشان در حد معقول تنبیه کنید. 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</a:p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109270" y="523743"/>
            <a:ext cx="5601417" cy="42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4488" algn="just" rtl="1">
              <a:spcAft>
                <a:spcPts val="800"/>
              </a:spcAft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26. به آن‌ها در عمل نشان دهید که شکست پایان زندگی نیست. </a:t>
            </a:r>
          </a:p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شکست و موفقیت هر دو نوعی تجربه‌اند. </a:t>
            </a: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27. </a:t>
            </a:r>
            <a:r>
              <a:rPr kumimoji="0" lang="fa-IR" sz="28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مشارکت خودشان (البته به نسبت سن و سال‌شان) یک </a:t>
            </a: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کسب‌وکار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خانوادگی </a:t>
            </a:r>
            <a:r>
              <a:rPr kumimoji="0" lang="fa-IR" sz="280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راه بیندازید. </a:t>
            </a:r>
            <a:endParaRPr kumimoji="0" lang="fa-IR" sz="28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CB9156-95FA-4073-BFE2-B20A97788442}"/>
              </a:ext>
            </a:extLst>
          </p:cNvPr>
          <p:cNvSpPr txBox="1">
            <a:spLocks/>
          </p:cNvSpPr>
          <p:nvPr/>
        </p:nvSpPr>
        <p:spPr>
          <a:xfrm>
            <a:off x="3923687" y="195721"/>
            <a:ext cx="7288596" cy="777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37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اصل در فرزندسازی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1800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84898-E581-48F2-B064-85C17EB9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57</a:t>
            </a:fld>
            <a:endParaRPr lang="en-US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3D30D2-FB15-446D-8901-DD1B5F59968A}"/>
              </a:ext>
            </a:extLst>
          </p:cNvPr>
          <p:cNvSpPr txBox="1">
            <a:spLocks/>
          </p:cNvSpPr>
          <p:nvPr/>
        </p:nvSpPr>
        <p:spPr>
          <a:xfrm>
            <a:off x="3989007" y="195721"/>
            <a:ext cx="7288596" cy="777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37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اصل در فرزندسازی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1A99DF-EF90-4C6E-B8BB-512E606D96DA}"/>
              </a:ext>
            </a:extLst>
          </p:cNvPr>
          <p:cNvSpPr/>
          <p:nvPr/>
        </p:nvSpPr>
        <p:spPr>
          <a:xfrm>
            <a:off x="6096414" y="352230"/>
            <a:ext cx="5601417" cy="42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28. در اجرای قانون‌های خانوادگی ثابت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قدم باشید.</a:t>
            </a: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112712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یک روز حساس بودن به قانون و روز دیگر بی‌اعتنایی به آن، قانون‌های خانوادگی را </a:t>
            </a: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بی‌خاصیت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می‌کند!</a:t>
            </a:r>
          </a:p>
          <a:p>
            <a:pPr marL="112712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C1834-B1D2-41D1-B07D-25BD417B047F}"/>
              </a:ext>
            </a:extLst>
          </p:cNvPr>
          <p:cNvSpPr/>
          <p:nvPr/>
        </p:nvSpPr>
        <p:spPr>
          <a:xfrm>
            <a:off x="320415" y="439312"/>
            <a:ext cx="5601417" cy="42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29. در اجرای قانون‌های خانوادگی ثابت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قدم باشید.</a:t>
            </a: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112712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یک روز حساس بودن به قانون و روز دیگر بی‌اعتنایی به آن، قانون‌های خانوادگی </a:t>
            </a: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بی‌خاصیت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می‌کند!</a:t>
            </a: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112712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2422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5607170" y="1138687"/>
            <a:ext cx="6386421" cy="522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6535399" y="1270761"/>
            <a:ext cx="5168595" cy="3881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30. به استقلال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فرزندانتان احترام بگذارید.</a:t>
            </a: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31. روحیه « شهروندی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» را در آن‌ها پرورش دهید.</a:t>
            </a: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96875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</a:t>
            </a:r>
            <a:r>
              <a:rPr kumimoji="0" lang="fa-IR" sz="28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شهروندان و سکنه دو مفهوم</a:t>
            </a:r>
            <a:r>
              <a:rPr kumimoji="0" lang="fa-IR" sz="280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در جامعه‌شناسی هستند. سکنه از کشور و جامعه‌شان طلبکارند و شهروندان خودشان را به کشور و جامعه‌شان بدهکار می‌دانند.</a:t>
            </a:r>
            <a:endParaRPr kumimoji="0" lang="fa-IR" sz="28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2DBA80-4842-4A5A-8044-192AC621D31A}"/>
              </a:ext>
            </a:extLst>
          </p:cNvPr>
          <p:cNvSpPr txBox="1">
            <a:spLocks/>
          </p:cNvSpPr>
          <p:nvPr/>
        </p:nvSpPr>
        <p:spPr>
          <a:xfrm>
            <a:off x="3771291" y="195721"/>
            <a:ext cx="7288596" cy="777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37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اصل در فرزندسازی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EEA0CA-6FE3-45D8-8C8C-A94ABD734350}"/>
              </a:ext>
            </a:extLst>
          </p:cNvPr>
          <p:cNvSpPr/>
          <p:nvPr/>
        </p:nvSpPr>
        <p:spPr>
          <a:xfrm>
            <a:off x="117897" y="975386"/>
            <a:ext cx="6084498" cy="496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32. </a:t>
            </a:r>
            <a:r>
              <a:rPr kumimoji="0" lang="fa-IR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خدمت به مردم</a:t>
            </a:r>
            <a:r>
              <a:rPr kumimoji="0" lang="fa-IR" sz="2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و مشکل‌گشایی از آنان، روحیه نوع‌دوستی و خدمت به خلق را در آن‌ها پرورش داده و نهادینه کنید. </a:t>
            </a:r>
            <a:endParaRPr kumimoji="0" lang="fa-IR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33. </a:t>
            </a:r>
            <a:r>
              <a:rPr kumimoji="0" lang="fa-IR" sz="28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علاوه بر </a:t>
            </a: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« چشم‌انداز » </a:t>
            </a:r>
            <a:r>
              <a:rPr kumimoji="0" lang="fa-IR" sz="28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که اشاره</a:t>
            </a:r>
            <a:r>
              <a:rPr kumimoji="0" lang="fa-IR" sz="280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شد، برای خانواده‌تان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« برند » </a:t>
            </a:r>
            <a:r>
              <a:rPr kumimoji="0" lang="fa-IR" sz="280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بسازید. برند خانواده باعث می‌شود که فرزندانتان به خانواده‌شان افتخار کنند.  </a:t>
            </a:r>
            <a:endParaRPr kumimoji="0" lang="fa-IR" sz="28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457200" marR="0" lvl="0" indent="-344488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34. رفتار خشونت‌آمیز با بچه‌ها اکیدا ممنوع است.</a:t>
            </a:r>
          </a:p>
          <a:p>
            <a:pPr marL="112712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62151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370122" y="486361"/>
            <a:ext cx="11321137" cy="4546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35. به آن‌ها آشکارا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نشان دهید که واقعا برایتان اهمیت دارند.</a:t>
            </a:r>
          </a:p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2800" b="1" kern="100" baseline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</a:t>
            </a:r>
            <a:r>
              <a:rPr lang="fa-IR" sz="2800" kern="100" baseline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وقت‌گذاشتن،</a:t>
            </a: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شنیدن فعالانه دیدگاه‌های آن‌ها و احترام به تصمیم‌ها و رویاهایشان نشان‌دهنده احترام شما به آنان است. </a:t>
            </a:r>
          </a:p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36.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در تصمیم‌گیری‌های مربوط به خانواده از نوجوانی با آن‌ها مشورت کنید </a:t>
            </a:r>
            <a:r>
              <a:rPr kumimoji="0" lang="fa-IR" sz="28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نشان دهید که مشورت‌تان صوری نیست.</a:t>
            </a:r>
            <a:r>
              <a:rPr kumimoji="0" lang="fa-IR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</a:p>
          <a:p>
            <a:pPr marL="457200" marR="0" lvl="0" indent="-344488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37. مراقبت از خود را به آن‌ها بیاموزید.</a:t>
            </a:r>
            <a:endParaRPr kumimoji="0" lang="fa-IR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1FBE76-CAC4-46F3-981D-04C049762B13}"/>
              </a:ext>
            </a:extLst>
          </p:cNvPr>
          <p:cNvSpPr txBox="1">
            <a:spLocks/>
          </p:cNvSpPr>
          <p:nvPr/>
        </p:nvSpPr>
        <p:spPr>
          <a:xfrm>
            <a:off x="3858379" y="195721"/>
            <a:ext cx="7288596" cy="777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37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اصل در فرزندسازی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(ادامه)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236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71DD-D1ED-4494-BAB0-E44D8446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532" y="-126152"/>
            <a:ext cx="1795350" cy="1325563"/>
          </a:xfrm>
        </p:spPr>
        <p:txBody>
          <a:bodyPr>
            <a:normAutofit/>
          </a:bodyPr>
          <a:lstStyle/>
          <a:p>
            <a:r>
              <a:rPr lang="fa-IR" sz="4400" dirty="0">
                <a:cs typeface="B Titr" panose="00000700000000000000" pitchFamily="2" charset="-78"/>
              </a:rPr>
              <a:t>فهرست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7831C-5C8A-4D10-8B69-B54C753E2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49751" y="470024"/>
            <a:ext cx="2279135" cy="823912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بخش اول </a:t>
            </a:r>
            <a:endParaRPr lang="en-US" sz="32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B47294-B529-4908-976B-4F8ECE7A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027F8B-6F33-4D37-BE8B-AEC3AC237542}"/>
              </a:ext>
            </a:extLst>
          </p:cNvPr>
          <p:cNvSpPr txBox="1">
            <a:spLocks/>
          </p:cNvSpPr>
          <p:nvPr/>
        </p:nvSpPr>
        <p:spPr>
          <a:xfrm>
            <a:off x="7225890" y="1374477"/>
            <a:ext cx="4716380" cy="124874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B Titr" panose="00000700000000000000" pitchFamily="2" charset="-78"/>
              </a:rPr>
              <a:t>منظور از فرزندپروری با نگاه به آینده چیست؟</a:t>
            </a:r>
            <a:endParaRPr lang="en-US" sz="3200" dirty="0">
              <a:solidFill>
                <a:schemeClr val="bg1">
                  <a:lumMod val="9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4658081-4529-4B73-864E-8AF82004DECB}"/>
              </a:ext>
            </a:extLst>
          </p:cNvPr>
          <p:cNvSpPr txBox="1">
            <a:spLocks/>
          </p:cNvSpPr>
          <p:nvPr/>
        </p:nvSpPr>
        <p:spPr>
          <a:xfrm>
            <a:off x="8927240" y="4487508"/>
            <a:ext cx="227913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بخش سوم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3C2B4A9-2DB3-4F88-88F2-AC5E852155EA}"/>
              </a:ext>
            </a:extLst>
          </p:cNvPr>
          <p:cNvSpPr txBox="1">
            <a:spLocks/>
          </p:cNvSpPr>
          <p:nvPr/>
        </p:nvSpPr>
        <p:spPr>
          <a:xfrm>
            <a:off x="8949393" y="2714101"/>
            <a:ext cx="227913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بخش دوم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2DEFEA-1C47-4045-81E7-296CA7431E3B}"/>
              </a:ext>
            </a:extLst>
          </p:cNvPr>
          <p:cNvSpPr txBox="1"/>
          <p:nvPr/>
        </p:nvSpPr>
        <p:spPr>
          <a:xfrm>
            <a:off x="7225891" y="3642498"/>
            <a:ext cx="4716380" cy="79335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kern="1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2  </a:t>
            </a:r>
            <a:r>
              <a:rPr lang="fa-IR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رویکرد به فرزندپروری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a-IR" sz="9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EAFDCC-404D-4C16-9E60-B53FB39BCD48}"/>
              </a:ext>
            </a:extLst>
          </p:cNvPr>
          <p:cNvSpPr txBox="1"/>
          <p:nvPr/>
        </p:nvSpPr>
        <p:spPr>
          <a:xfrm>
            <a:off x="7225890" y="5393012"/>
            <a:ext cx="4716380" cy="124874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4000" kern="10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4</a:t>
            </a:r>
            <a:r>
              <a:rPr lang="fa-IR" sz="24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تصویر از دنیای آینده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که بر پرورش فرزندان ما تاثیر جدی دارند</a:t>
            </a:r>
            <a:endParaRPr lang="en-US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A31F16-CDDB-4D11-9D8C-F838A3D7E60C}"/>
              </a:ext>
            </a:extLst>
          </p:cNvPr>
          <p:cNvSpPr txBox="1">
            <a:spLocks/>
          </p:cNvSpPr>
          <p:nvPr/>
        </p:nvSpPr>
        <p:spPr>
          <a:xfrm>
            <a:off x="1224368" y="1373752"/>
            <a:ext cx="4514350" cy="12996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2800" kern="1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اصول فرزندپروری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2800" kern="100" dirty="0">
                <a:solidFill>
                  <a:schemeClr val="bg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در دنیای امروز با نگاه به آینده</a:t>
            </a:r>
            <a:endParaRPr lang="en-US" sz="2800" kern="100" dirty="0">
              <a:solidFill>
                <a:schemeClr val="bg1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9F65D96-EE13-4E7D-8B46-9740DAD30002}"/>
              </a:ext>
            </a:extLst>
          </p:cNvPr>
          <p:cNvSpPr txBox="1">
            <a:spLocks/>
          </p:cNvSpPr>
          <p:nvPr/>
        </p:nvSpPr>
        <p:spPr>
          <a:xfrm>
            <a:off x="2843988" y="2718816"/>
            <a:ext cx="227913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بخش پنجم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BF670-179E-4B98-8E34-646C4C66E6E0}"/>
              </a:ext>
            </a:extLst>
          </p:cNvPr>
          <p:cNvSpPr txBox="1"/>
          <p:nvPr/>
        </p:nvSpPr>
        <p:spPr>
          <a:xfrm>
            <a:off x="1193372" y="3654012"/>
            <a:ext cx="4570904" cy="5533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fa-IR" sz="2800" kern="1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پیش‌نیازهای اساسی فرزندسازی</a:t>
            </a:r>
            <a:endParaRPr lang="en-US" sz="2800" kern="10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543003C-D804-4437-A676-44148F99E74D}"/>
              </a:ext>
            </a:extLst>
          </p:cNvPr>
          <p:cNvSpPr txBox="1">
            <a:spLocks/>
          </p:cNvSpPr>
          <p:nvPr/>
        </p:nvSpPr>
        <p:spPr>
          <a:xfrm>
            <a:off x="2841927" y="443778"/>
            <a:ext cx="227913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a-IR" sz="3200" dirty="0">
                <a:solidFill>
                  <a:srgbClr val="FFFF00"/>
                </a:solidFill>
                <a:cs typeface="B Titr" panose="00000700000000000000" pitchFamily="2" charset="-78"/>
              </a:rPr>
              <a:t>بخش چهارم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B2CC33-E6C9-4F36-8C26-60E17C610DB6}"/>
              </a:ext>
            </a:extLst>
          </p:cNvPr>
          <p:cNvSpPr/>
          <p:nvPr/>
        </p:nvSpPr>
        <p:spPr>
          <a:xfrm>
            <a:off x="8646522" y="588525"/>
            <a:ext cx="884938" cy="72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C418DA-C9C0-4984-AE77-542F202B9A87}"/>
              </a:ext>
            </a:extLst>
          </p:cNvPr>
          <p:cNvSpPr/>
          <p:nvPr/>
        </p:nvSpPr>
        <p:spPr>
          <a:xfrm>
            <a:off x="2355742" y="2838081"/>
            <a:ext cx="895271" cy="72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accent2"/>
                </a:solidFill>
              </a:rPr>
              <a:t>63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F116F91-B99E-4828-94B5-C11E52B8E727}"/>
              </a:ext>
            </a:extLst>
          </p:cNvPr>
          <p:cNvSpPr/>
          <p:nvPr/>
        </p:nvSpPr>
        <p:spPr>
          <a:xfrm>
            <a:off x="2355742" y="567625"/>
            <a:ext cx="873640" cy="72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accent2"/>
                </a:solidFill>
              </a:rPr>
              <a:t>48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BEDE02B-0A82-4DBD-B5FB-BA0A0039823F}"/>
              </a:ext>
            </a:extLst>
          </p:cNvPr>
          <p:cNvSpPr/>
          <p:nvPr/>
        </p:nvSpPr>
        <p:spPr>
          <a:xfrm>
            <a:off x="8646522" y="4580488"/>
            <a:ext cx="915934" cy="72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accent2"/>
                </a:solidFill>
              </a:rPr>
              <a:t>35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F9B8CD3-8176-4600-8DFC-AD6C96885BFB}"/>
              </a:ext>
            </a:extLst>
          </p:cNvPr>
          <p:cNvSpPr/>
          <p:nvPr/>
        </p:nvSpPr>
        <p:spPr>
          <a:xfrm>
            <a:off x="8646521" y="2808045"/>
            <a:ext cx="895271" cy="72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accent2"/>
                </a:solidFill>
              </a:rPr>
              <a:t>30</a:t>
            </a:r>
            <a:endParaRPr lang="fa-IR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582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957531" y="773909"/>
            <a:ext cx="10189439" cy="146204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2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</a:t>
            </a: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ویژگی کلیدی انسان‌های</a:t>
            </a:r>
            <a:r>
              <a:rPr kumimoji="0" lang="fa-IR" sz="4400" b="1" i="0" u="none" strike="noStrike" kern="1200" cap="none" spc="0" normalizeH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 سرآمد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3600" noProof="0" dirty="0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فرزندسازی باید پرورش این ویژگی‌ها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3600" noProof="0" dirty="0">
                <a:solidFill>
                  <a:schemeClr val="tx1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 را در فرزندان ما تضمین نماید.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7259744" y="2476653"/>
            <a:ext cx="3749200" cy="758340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32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متفاوت بودن</a:t>
            </a:r>
            <a:endParaRPr kumimoji="0" lang="en-US" sz="32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6647678" y="3341332"/>
            <a:ext cx="4848045" cy="309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هر انسانی یکتا، یعنی خاص و متفاوت است. </a:t>
            </a:r>
            <a:r>
              <a:rPr lang="fa-IR" sz="28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اما تربیت نادرست باعث می‌شود که آن‌ها به شکل دیگران در آیند و همرنگ جماعت شوند. انسان سرآمد این‌گونه نیست. </a:t>
            </a:r>
            <a:endParaRPr kumimoji="0" 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1166827" y="2541440"/>
            <a:ext cx="3749200" cy="759386"/>
          </a:xfrm>
          <a:prstGeom prst="rect">
            <a:avLst/>
          </a:prstGeom>
          <a:solidFill>
            <a:srgbClr val="CC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تفاوت</a:t>
            </a:r>
            <a:r>
              <a:rPr lang="fa-IR" sz="32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‌ساز بودن</a:t>
            </a:r>
            <a:endParaRPr kumimoji="0" lang="en-US" sz="32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348343" y="3453926"/>
            <a:ext cx="5182830" cy="3167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تفاوت‌ساز</a:t>
            </a:r>
            <a:r>
              <a:rPr kumimoji="0" lang="fa-IR" sz="2800" b="1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بودن به معنای توانایی ایجاد پیشرفت در هر جایی است که آدمی حضور دارد. پیشرفت موجب حرکت از نقطه‌ای به نقطه‌ای دیگر و بهتر می‌شود و بنابراین تفاوت ایجاد می‌کند.</a:t>
            </a:r>
            <a:endParaRPr kumimoji="0" lang="en-US" sz="2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470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2867722-64C6-4B87-AADD-88B048B74003}"/>
              </a:ext>
            </a:extLst>
          </p:cNvPr>
          <p:cNvSpPr txBox="1">
            <a:spLocks/>
          </p:cNvSpPr>
          <p:nvPr/>
        </p:nvSpPr>
        <p:spPr>
          <a:xfrm>
            <a:off x="1044616" y="191430"/>
            <a:ext cx="10161464" cy="98759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BE005A"/>
                    </a:gs>
                    <a:gs pos="100000">
                      <a:srgbClr val="3B2CA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+mj-ea"/>
                <a:cs typeface="B Titr" panose="00000700000000000000" pitchFamily="2" charset="-78"/>
              </a:rPr>
              <a:t>تیپ‌های مهارتی حال و آینده</a:t>
            </a:r>
            <a:endParaRPr kumimoji="0" lang="fa-IR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BE005A"/>
                  </a:gs>
                  <a:gs pos="100000">
                    <a:srgbClr val="3B2CAC"/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 pitchFamily="34" charset="0"/>
              <a:ea typeface="+mj-ea"/>
              <a:cs typeface="B Titr" panose="000007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6245524" y="1330936"/>
            <a:ext cx="5419028" cy="4792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1.  </a:t>
            </a:r>
            <a:r>
              <a:rPr kumimoji="0" lang="fa-IR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حال : </a:t>
            </a:r>
            <a:r>
              <a:rPr kumimoji="0" lang="fa-IR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تخصص‌گرایی</a:t>
            </a:r>
            <a:r>
              <a:rPr kumimoji="0" lang="fa-IR" sz="32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: 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               تیپ 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Condensed" panose="02070606080606020203" pitchFamily="18" charset="0"/>
                <a:ea typeface="Calibri" panose="020F0502020204030204" pitchFamily="34" charset="0"/>
                <a:cs typeface="B Mitra" panose="00000400000000000000" pitchFamily="2" charset="-78"/>
              </a:rPr>
              <a:t>I</a:t>
            </a:r>
            <a:endParaRPr lang="en-US" sz="3200" kern="100" dirty="0">
              <a:solidFill>
                <a:prstClr val="black"/>
              </a:solidFill>
              <a:latin typeface="Bodoni MT Condensed" panose="02070606080606020203" pitchFamily="18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</a:t>
            </a:r>
            <a:r>
              <a:rPr kumimoji="0" lang="fa-IR" sz="3200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یک زمینه خاص متخصص شوید.</a:t>
            </a: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fa-IR" sz="3200" kern="100" baseline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3200" b="0" i="0" u="none" strike="noStrike" kern="1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fa-IR" sz="3200" kern="100" baseline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191A16-EE50-4916-AF85-F9999D72A59A}"/>
              </a:ext>
            </a:extLst>
          </p:cNvPr>
          <p:cNvSpPr/>
          <p:nvPr/>
        </p:nvSpPr>
        <p:spPr>
          <a:xfrm>
            <a:off x="1035460" y="1812592"/>
            <a:ext cx="6219352" cy="4506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2.  </a:t>
            </a:r>
            <a:r>
              <a:rPr kumimoji="0" lang="fa-IR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آینده : </a:t>
            </a:r>
            <a:r>
              <a:rPr kumimoji="0" lang="fa-IR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تخصص چندگانه </a:t>
            </a: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a-IR" sz="28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مهارت‌های نرم</a:t>
            </a: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تیپ « 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Condensed" panose="02070606080606020203" pitchFamily="18" charset="0"/>
                <a:ea typeface="Calibri" panose="020F0502020204030204" pitchFamily="34" charset="0"/>
                <a:cs typeface="B Mitra" panose="00000400000000000000" pitchFamily="2" charset="-78"/>
              </a:rPr>
              <a:t>T</a:t>
            </a:r>
            <a:r>
              <a:rPr kumimoji="0" lang="fa-IR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پیوندی »  </a:t>
            </a: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fa-IR" sz="32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a-IR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fa-IR" sz="32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08" y="3875798"/>
            <a:ext cx="1354199" cy="21606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roup 56"/>
          <p:cNvGrpSpPr/>
          <p:nvPr/>
        </p:nvGrpSpPr>
        <p:grpSpPr>
          <a:xfrm>
            <a:off x="870851" y="3769218"/>
            <a:ext cx="3961653" cy="2580866"/>
            <a:chOff x="401938" y="268845"/>
            <a:chExt cx="2800930" cy="2002256"/>
          </a:xfrm>
        </p:grpSpPr>
        <p:grpSp>
          <p:nvGrpSpPr>
            <p:cNvPr id="58" name="Group 57"/>
            <p:cNvGrpSpPr/>
            <p:nvPr/>
          </p:nvGrpSpPr>
          <p:grpSpPr>
            <a:xfrm>
              <a:off x="401938" y="268845"/>
              <a:ext cx="2800930" cy="1999558"/>
              <a:chOff x="293599" y="-202909"/>
              <a:chExt cx="2045962" cy="270185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93599" y="-202909"/>
                <a:ext cx="2045962" cy="54205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340485" algn="l"/>
                  </a:tabLst>
                </a:pPr>
                <a:r>
                  <a:rPr lang="fa-IR" sz="2400" b="1" dirty="0">
                    <a:effectLst/>
                    <a:ea typeface="Calibri" panose="020F0502020204030204" pitchFamily="34" charset="0"/>
                    <a:cs typeface="B Mitra" panose="00000400000000000000" pitchFamily="2" charset="-78"/>
                  </a:rPr>
                  <a:t>4</a:t>
                </a:r>
                <a:r>
                  <a:rPr lang="ar-SA" sz="2400" b="1" dirty="0">
                    <a:effectLst/>
                    <a:ea typeface="Calibri" panose="020F0502020204030204" pitchFamily="34" charset="0"/>
                    <a:cs typeface="B Mitra" panose="00000400000000000000" pitchFamily="2" charset="-78"/>
                  </a:rPr>
                  <a:t>0 مهارت </a:t>
                </a:r>
                <a:r>
                  <a:rPr lang="fa-IR" sz="2400" b="1" dirty="0">
                    <a:ea typeface="Calibri" panose="020F0502020204030204" pitchFamily="34" charset="0"/>
                    <a:cs typeface="B Mitra" panose="00000400000000000000" pitchFamily="2" charset="-78"/>
                  </a:rPr>
                  <a:t>عمومی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b="1" dirty="0">
                    <a:effectLst/>
                    <a:ea typeface="Calibri" panose="020F0502020204030204" pitchFamily="34" charset="0"/>
                    <a:cs typeface="B Mitra" panose="00000400000000000000" pitchFamily="2" charset="-78"/>
                  </a:rPr>
                  <a:t> </a:t>
                </a:r>
                <a:endParaRPr lang="en-US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7309886">
                <a:off x="-164648" y="1284478"/>
                <a:ext cx="2133600" cy="21099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340485" algn="l"/>
                  </a:tabLst>
                </a:pPr>
                <a:r>
                  <a:rPr lang="ar-SA" sz="2000" b="1" dirty="0">
                    <a:effectLst/>
                    <a:ea typeface="Calibri" panose="020F0502020204030204" pitchFamily="34" charset="0"/>
                    <a:cs typeface="B Mitra" panose="00000400000000000000" pitchFamily="2" charset="-78"/>
                  </a:rPr>
                  <a:t>تخصص شماره3</a:t>
                </a:r>
                <a:endParaRPr lang="en-US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b="1" dirty="0">
                    <a:effectLst/>
                    <a:ea typeface="Calibri" panose="020F0502020204030204" pitchFamily="34" charset="0"/>
                    <a:cs typeface="B Mitra" panose="00000400000000000000" pitchFamily="2" charset="-78"/>
                  </a:rPr>
                  <a:t> </a:t>
                </a:r>
                <a:endParaRPr lang="en-US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3264261">
                <a:off x="581405" y="1269126"/>
                <a:ext cx="2254974" cy="20467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340485" algn="l"/>
                  </a:tabLst>
                </a:pPr>
                <a:r>
                  <a:rPr lang="ar-SA" sz="2000" b="1" dirty="0">
                    <a:effectLst/>
                    <a:ea typeface="Calibri" panose="020F0502020204030204" pitchFamily="34" charset="0"/>
                    <a:cs typeface="B Mitra" panose="00000400000000000000" pitchFamily="2" charset="-78"/>
                  </a:rPr>
                  <a:t>تخصص شماره2</a:t>
                </a:r>
                <a:endParaRPr lang="en-US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SA" b="1" dirty="0">
                    <a:effectLst/>
                    <a:ea typeface="Calibri" panose="020F0502020204030204" pitchFamily="34" charset="0"/>
                    <a:cs typeface="B Mitra" panose="00000400000000000000" pitchFamily="2" charset="-78"/>
                  </a:rPr>
                  <a:t> </a:t>
                </a:r>
                <a:endParaRPr lang="en-US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 rot="5400000">
              <a:off x="951118" y="1357295"/>
              <a:ext cx="1579010" cy="2486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1340485" algn="l"/>
                </a:tabLst>
              </a:pPr>
              <a:r>
                <a:rPr lang="ar-SA" sz="2000" b="1" dirty="0">
                  <a:effectLst/>
                  <a:ea typeface="Calibri" panose="020F0502020204030204" pitchFamily="34" charset="0"/>
                  <a:cs typeface="B Mitra" panose="00000400000000000000" pitchFamily="2" charset="-78"/>
                </a:rPr>
                <a:t>تخصص شماره 1</a:t>
              </a:r>
              <a:endParaRPr lang="en-US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SA" b="1" dirty="0">
                  <a:effectLst/>
                  <a:ea typeface="Calibri" panose="020F0502020204030204" pitchFamily="34" charset="0"/>
                  <a:cs typeface="B Mitra" panose="00000400000000000000" pitchFamily="2" charset="-78"/>
                </a:rPr>
                <a:t> </a:t>
              </a:r>
              <a:endParaRPr lang="en-US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6136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CD6B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593F60D-FCB6-4199-9479-DE1682CFF91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654213" y="1267345"/>
            <a:ext cx="8382000" cy="3230307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en-US" sz="4800" kern="100" dirty="0">
                <a:solidFill>
                  <a:schemeClr val="lt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4800" kern="100" dirty="0">
                <a:solidFill>
                  <a:srgbClr val="FFFF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به فرزنـدانتان بیـاموزیـد </a:t>
            </a:r>
          </a:p>
          <a:p>
            <a:pPr algn="ctr" rtl="1">
              <a:lnSpc>
                <a:spcPct val="150000"/>
              </a:lnSpc>
            </a:pPr>
            <a:r>
              <a:rPr lang="fa-IR" sz="4800" kern="100" dirty="0">
                <a:solidFill>
                  <a:srgbClr val="FFFF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که هر کجا هستند، تفاوتی بسازند</a:t>
            </a:r>
          </a:p>
          <a:p>
            <a:pPr algn="ctr" rtl="1">
              <a:lnSpc>
                <a:spcPct val="150000"/>
              </a:lnSpc>
            </a:pPr>
            <a:r>
              <a:rPr lang="en-US" sz="48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    a     difference</a:t>
            </a:r>
            <a:endParaRPr lang="fa-IR" sz="4800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037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بخش اول</a:t>
            </a:r>
            <a:br>
              <a:rPr lang="fa-IR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ACD58-C3EC-4488-A3DB-D29386D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CD6B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49212-ABCC-423B-A5BB-8F087B169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E16C5DC-FD7C-469B-9051-0F7FE96B32D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2229" b="22229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C7CF2A-5789-4355-ADC2-31E63DCAA22D}"/>
              </a:ext>
            </a:extLst>
          </p:cNvPr>
          <p:cNvSpPr/>
          <p:nvPr/>
        </p:nvSpPr>
        <p:spPr>
          <a:xfrm>
            <a:off x="1872343" y="0"/>
            <a:ext cx="8294914" cy="68579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بخش پنجم</a:t>
            </a:r>
            <a:endParaRPr lang="fa-IR" sz="4400" b="1" kern="1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پیش‌نیازهای اساسی فرزندسازی</a:t>
            </a:r>
            <a:endParaRPr kumimoji="0" lang="en-US" sz="54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4078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69" y="1736535"/>
            <a:ext cx="5322498" cy="4538809"/>
          </a:xfrm>
          <a:noFill/>
        </p:spPr>
        <p:txBody>
          <a:bodyPr>
            <a:noAutofit/>
          </a:bodyPr>
          <a:lstStyle/>
          <a:p>
            <a:pPr marL="457200" indent="-457200" algn="r" rtl="1">
              <a:lnSpc>
                <a:spcPct val="107000"/>
              </a:lnSpc>
              <a:spcAft>
                <a:spcPts val="800"/>
              </a:spcAft>
            </a:pPr>
            <a:r>
              <a:rPr lang="fa-IR" sz="32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4.  شناخت ژرفِ ویژگی‌های بایسته    انسان سرآمد در دنیای آینده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32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5.  داشتن مهارت‌های لازم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32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6.  توانایی تبدیل خانه به مدرسه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32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7.  عملکرد هدفمند و با برنامه</a:t>
            </a:r>
            <a:endParaRPr lang="en-US" sz="32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CD6B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E5D56A2-E582-4EBB-B487-2374B35F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496" y="-798997"/>
            <a:ext cx="3971437" cy="343821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fa-IR" sz="4400" dirty="0">
                <a:latin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5400" dirty="0">
                <a:solidFill>
                  <a:schemeClr val="accent3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7</a:t>
            </a:r>
            <a:r>
              <a:rPr lang="fa-IR" sz="4400" dirty="0">
                <a:latin typeface="Calibri" panose="020F0502020204030204" pitchFamily="34" charset="0"/>
                <a:cs typeface="B Titr" panose="00000700000000000000" pitchFamily="2" charset="-78"/>
              </a:rPr>
              <a:t> پیش‌نیاز اساسی فرزندسازی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7CF42D-FB42-42EC-83A0-F29BA8ED7D78}"/>
              </a:ext>
            </a:extLst>
          </p:cNvPr>
          <p:cNvSpPr txBox="1">
            <a:spLocks/>
          </p:cNvSpPr>
          <p:nvPr/>
        </p:nvSpPr>
        <p:spPr>
          <a:xfrm>
            <a:off x="501360" y="2405439"/>
            <a:ext cx="5322498" cy="45388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fa-IR" sz="3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داشتن ذهنیت‌های سالم وسازنده</a:t>
            </a:r>
          </a:p>
          <a:p>
            <a:pPr marL="742950" indent="-7429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fa-IR" sz="3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داشتن تعهد + انگیزه و انرژی + اشتیاق به فرزندسازی</a:t>
            </a:r>
          </a:p>
          <a:p>
            <a:pPr marL="742950" indent="-7429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fa-IR" sz="32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آگاهی کافی از دنیای آینده</a:t>
            </a:r>
          </a:p>
        </p:txBody>
      </p:sp>
    </p:spTree>
    <p:extLst>
      <p:ext uri="{BB962C8B-B14F-4D97-AF65-F5344CB8AC3E}">
        <p14:creationId xmlns:p14="http://schemas.microsoft.com/office/powerpoint/2010/main" val="4192667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381" y="1159595"/>
            <a:ext cx="5322498" cy="4538809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0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این پرسش کلیدی را انشاءالله، در ماژول دوم همین کارگاه پاسخ خواهیم داد.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0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پاسخ این پرسش، هم جذاب و هم به احتمال زیاد شگفت‌انگیز خواهد بود.</a:t>
            </a:r>
            <a:endParaRPr lang="en-US" sz="40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CD6B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E5D56A2-E582-4EBB-B487-2374B35F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158" y="1055395"/>
            <a:ext cx="3971437" cy="343821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fa-IR" sz="4400" dirty="0">
                <a:latin typeface="Calibri" panose="020F0502020204030204" pitchFamily="34" charset="0"/>
                <a:cs typeface="B Titr" panose="00000700000000000000" pitchFamily="2" charset="-78"/>
              </a:rPr>
            </a:br>
            <a:r>
              <a:rPr lang="fa-IR" sz="4400" dirty="0">
                <a:latin typeface="Calibri" panose="020F0502020204030204" pitchFamily="34" charset="0"/>
                <a:cs typeface="B Titr" panose="00000700000000000000" pitchFamily="2" charset="-78"/>
              </a:rPr>
              <a:t>انسان سرآمد دنیای آینده چه ویژگی‌ها و شایستگی‌هایی دارد که باید آن‌ها را در فرزندانمان نهادینه کنیم؟</a:t>
            </a:r>
          </a:p>
        </p:txBody>
      </p:sp>
    </p:spTree>
    <p:extLst>
      <p:ext uri="{BB962C8B-B14F-4D97-AF65-F5344CB8AC3E}">
        <p14:creationId xmlns:p14="http://schemas.microsoft.com/office/powerpoint/2010/main" val="26875450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CD6B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593F60D-FCB6-4199-9479-DE1682CFF91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2009727" y="-174168"/>
            <a:ext cx="8259629" cy="171131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400" kern="100" dirty="0">
                <a:solidFill>
                  <a:schemeClr val="lt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خروجی‌های کلیدی کارگاه آموزشی فرزندسازی با نگاه به آینده </a:t>
            </a:r>
          </a:p>
        </p:txBody>
      </p:sp>
      <p:sp>
        <p:nvSpPr>
          <p:cNvPr id="6" name="Text Placeholder 44">
            <a:extLst>
              <a:ext uri="{FF2B5EF4-FFF2-40B4-BE49-F238E27FC236}">
                <a16:creationId xmlns:a16="http://schemas.microsoft.com/office/drawing/2014/main" id="{41BF8786-C3A4-4CC1-ACC5-5828186FB5A7}"/>
              </a:ext>
            </a:extLst>
          </p:cNvPr>
          <p:cNvSpPr txBox="1">
            <a:spLocks/>
          </p:cNvSpPr>
          <p:nvPr/>
        </p:nvSpPr>
        <p:spPr>
          <a:xfrm>
            <a:off x="1375030" y="1954024"/>
            <a:ext cx="10425086" cy="418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fa-IR" sz="32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1.  این کارگاه جمعا دارای </a:t>
            </a:r>
            <a:r>
              <a:rPr lang="fa-IR" sz="3600" kern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4</a:t>
            </a:r>
            <a:r>
              <a:rPr lang="fa-IR" sz="36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fa-IR" sz="32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ماژول است که ماژول اول آن همین، کارگاه بود. </a:t>
            </a:r>
            <a:endParaRPr kumimoji="0" lang="en-US" sz="32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a-IR" sz="3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2.  مدت کارگاه</a:t>
            </a:r>
            <a:r>
              <a:rPr kumimoji="0" lang="fa-IR" sz="3200" b="1" i="0" u="none" strike="noStrike" kern="1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: </a:t>
            </a:r>
            <a:r>
              <a:rPr lang="fa-IR" sz="3600" kern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4</a:t>
            </a:r>
            <a:r>
              <a:rPr kumimoji="0" lang="fa-IR" sz="3200" b="1" i="0" strike="noStrike" kern="1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kumimoji="0" lang="fa-IR" sz="3200" b="1" i="0" u="none" strike="noStrike" kern="1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هفته </a:t>
            </a:r>
          </a:p>
          <a:p>
            <a:pPr marL="347663" marR="0" lvl="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fa-IR" sz="3200" kern="100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کلا شامل </a:t>
            </a:r>
            <a:r>
              <a:rPr lang="fa-IR" sz="3200" kern="100" dirty="0">
                <a:solidFill>
                  <a:srgbClr val="FFFF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: </a:t>
            </a:r>
            <a:r>
              <a:rPr lang="fa-IR" sz="3200" kern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12 </a:t>
            </a:r>
            <a:r>
              <a:rPr lang="fa-IR" sz="3200" kern="100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ساعت کارگاه </a:t>
            </a:r>
            <a:r>
              <a:rPr lang="fa-IR" sz="3200" kern="100" dirty="0">
                <a:solidFill>
                  <a:srgbClr val="FFFF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و </a:t>
            </a:r>
            <a:r>
              <a:rPr lang="fa-IR" sz="3600" kern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4</a:t>
            </a:r>
            <a:r>
              <a:rPr lang="fa-IR" sz="3200" kern="100" baseline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ساعت پادکست آموزشی</a:t>
            </a:r>
            <a:r>
              <a:rPr lang="fa-IR" sz="3200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است.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a-IR" sz="3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3.  </a:t>
            </a:r>
            <a:r>
              <a:rPr kumimoji="0" lang="fa-IR" sz="32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خروجی‌های کلیدی آن برای شما</a:t>
            </a:r>
          </a:p>
          <a:p>
            <a:pPr marL="457200" marR="0" lvl="0" indent="-109538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a-IR" sz="32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(الف) افزایش دانش، بینش و توانش‌های فرزندسازی شما</a:t>
            </a:r>
          </a:p>
          <a:p>
            <a:pPr marR="0" lvl="0" indent="4572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fa-IR" sz="3200" kern="100" noProof="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(ب) </a:t>
            </a:r>
            <a:r>
              <a:rPr lang="fa-IR" sz="3200" kern="1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تدوین برنامه اقدام شما برای فرزندسازی </a:t>
            </a:r>
            <a:r>
              <a:rPr kumimoji="0" lang="fa-IR" sz="320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  </a:t>
            </a:r>
            <a:endParaRPr kumimoji="0" lang="en-US" sz="320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58037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CD6B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sp>
        <p:nvSpPr>
          <p:cNvPr id="6" name="Text Placeholder 44">
            <a:extLst>
              <a:ext uri="{FF2B5EF4-FFF2-40B4-BE49-F238E27FC236}">
                <a16:creationId xmlns:a16="http://schemas.microsoft.com/office/drawing/2014/main" id="{41BF8786-C3A4-4CC1-ACC5-5828186FB5A7}"/>
              </a:ext>
            </a:extLst>
          </p:cNvPr>
          <p:cNvSpPr txBox="1">
            <a:spLocks/>
          </p:cNvSpPr>
          <p:nvPr/>
        </p:nvSpPr>
        <p:spPr>
          <a:xfrm>
            <a:off x="1498461" y="1134373"/>
            <a:ext cx="9195077" cy="4589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a-IR" sz="4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اگر هدفمندی</a:t>
            </a:r>
            <a:r>
              <a:rPr kumimoji="0" lang="fa-IR" sz="4000" b="1" i="0" u="none" strike="noStrike" kern="1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و برنامه‌ریزی یک پیش‌نیاز اساسی برای فرزندسازی موفق است، شما با شرکت در ادامه این کارگاه صاحب </a:t>
            </a:r>
          </a:p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fa-IR" sz="4000" kern="100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یک</a:t>
            </a:r>
            <a:r>
              <a:rPr lang="fa-IR" sz="4000" kern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برنامه اقدام فرزندسازی </a:t>
            </a:r>
          </a:p>
          <a:p>
            <a:pPr marR="0" lvl="0" algn="just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a-IR" sz="40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خواهید</a:t>
            </a:r>
            <a:r>
              <a:rPr kumimoji="0" lang="fa-IR" sz="4000" b="1" i="0" u="none" strike="noStrike" kern="1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بود. بر پایه الگویی که از  این برنامه می‌آموزید، می‌توانید برای هر یک از فرزندانتان یک برنامه اقدام خاص تهیه کنید.</a:t>
            </a:r>
            <a:endParaRPr kumimoji="0" lang="fa-IR" sz="40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40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endParaRPr kumimoji="0" lang="en-US" sz="40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10199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BEC59-7FF9-4688-98DF-89832A0C9025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CD6B"/>
                </a:solidFill>
                <a:effectLst/>
                <a:uLnTx/>
                <a:uFillTx/>
                <a:latin typeface="Speak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CD6B"/>
              </a:solidFill>
              <a:effectLst/>
              <a:uLnTx/>
              <a:uFillTx/>
              <a:latin typeface="Speak Pro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467BBD-AE11-4051-B183-44AE4E71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C8DCF0-6961-4B80-B0D5-3152D207682B}"/>
              </a:ext>
            </a:extLst>
          </p:cNvPr>
          <p:cNvSpPr/>
          <p:nvPr/>
        </p:nvSpPr>
        <p:spPr>
          <a:xfrm>
            <a:off x="3929413" y="179164"/>
            <a:ext cx="7576453" cy="5377006"/>
          </a:xfrm>
          <a:prstGeom prst="ellipse">
            <a:avLst/>
          </a:prstGeom>
          <a:gradFill>
            <a:gsLst>
              <a:gs pos="86000">
                <a:schemeClr val="accent3">
                  <a:lumMod val="20000"/>
                  <a:lumOff val="80000"/>
                  <a:alpha val="5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latin typeface="Calibri" panose="020F0502020204030204" pitchFamily="34" charset="0"/>
                <a:cs typeface="+mj-cs"/>
              </a:rPr>
              <a:t>￼</a:t>
            </a:r>
          </a:p>
          <a:p>
            <a:pPr algn="ctr"/>
            <a:endParaRPr lang="fa-IR" sz="6600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r>
              <a:rPr lang="fa-IR" sz="66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از صدای گذر آب چنان فهمیدم</a:t>
            </a:r>
          </a:p>
          <a:p>
            <a:pPr algn="ctr"/>
            <a:r>
              <a:rPr lang="fa-IR" sz="66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تندتر از آب روان، عمر گران میگذرد</a:t>
            </a:r>
          </a:p>
          <a:p>
            <a:pPr algn="ctr"/>
            <a:r>
              <a:rPr lang="fa-IR" sz="66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زندگی را نفسی ، ارزش غم خوردن نیست</a:t>
            </a:r>
          </a:p>
          <a:p>
            <a:pPr algn="ctr"/>
            <a:r>
              <a:rPr lang="fa-IR" sz="6600" dirty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آنقدر سیر بخند ، که ندانی غم چیست</a:t>
            </a:r>
            <a:endParaRPr lang="en-US" sz="6600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endParaRPr lang="fa-IR" sz="6600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endParaRPr lang="fa-IR" sz="4000" b="1" dirty="0">
              <a:latin typeface="Calibri" panose="020F0502020204030204" pitchFamily="34" charset="0"/>
              <a:cs typeface="+mj-cs"/>
            </a:endParaRPr>
          </a:p>
          <a:p>
            <a:pPr algn="ctr"/>
            <a:r>
              <a:rPr lang="fa-IR" sz="4000" b="1" dirty="0">
                <a:latin typeface="Calibri" panose="020F0502020204030204" pitchFamily="34" charset="0"/>
                <a:cs typeface="+mj-cs"/>
              </a:rP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35841480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CD05E1-4DD9-42A2-81C5-2F7AA5B55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709" y="217714"/>
            <a:ext cx="4813795" cy="118023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a-IR" sz="6600" dirty="0">
                <a:solidFill>
                  <a:srgbClr val="CC3399"/>
                </a:solidFill>
                <a:cs typeface="B Titr" panose="00000700000000000000" pitchFamily="2" charset="-78"/>
              </a:rPr>
              <a:t>پـایـان </a:t>
            </a:r>
            <a:endParaRPr lang="en-US" sz="8800" dirty="0">
              <a:solidFill>
                <a:srgbClr val="CC3399"/>
              </a:solidFill>
              <a:cs typeface="B Titr" panose="000007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B39F26-4B7E-4BD5-B0E0-F7BF31A4A4A4}"/>
              </a:ext>
            </a:extLst>
          </p:cNvPr>
          <p:cNvSpPr/>
          <p:nvPr/>
        </p:nvSpPr>
        <p:spPr>
          <a:xfrm>
            <a:off x="4544797" y="2106868"/>
            <a:ext cx="6732894" cy="4664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peak Pro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5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ranNastaliq" panose="02020505000000020003" pitchFamily="18" charset="0"/>
                <a:cs typeface="IranNastaliq" panose="02020505000000020003" pitchFamily="18" charset="0"/>
              </a:rPr>
              <a:t>با سپاس</a:t>
            </a:r>
            <a:r>
              <a:rPr kumimoji="0" lang="fa-IR" sz="5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ranNastaliq" panose="02020505000000020003" pitchFamily="18" charset="0"/>
                <a:cs typeface="IranNastaliq" panose="02020505000000020003" pitchFamily="18" charset="0"/>
              </a:rPr>
              <a:t> از مشارکت‌تان در  این کارگاه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ranNastaliq" panose="02020505000000020003" pitchFamily="18" charset="0"/>
                <a:cs typeface="IranNastaliq" panose="02020505000000020003" pitchFamily="18" charset="0"/>
              </a:rPr>
              <a:t>و به امید دیدارتان در ماژول‌های بعدی</a:t>
            </a:r>
            <a:endParaRPr kumimoji="0" lang="en-US" sz="54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baseline="0" dirty="0"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ranNastaliq" panose="02020505000000020003" pitchFamily="18" charset="0"/>
                <a:cs typeface="IranNastaliq" panose="02020505000000020003" pitchFamily="18" charset="0"/>
              </a:rPr>
              <a:t>واردشوید، مطمئن باشید که پشیمان نخواهید شد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eak Pro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eak Pro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www.Taali.ir-cfc.com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Speak Pro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304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70B30-0D42-4233-981C-88BDB38A5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808" y="1478541"/>
            <a:ext cx="1535624" cy="2027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A6F90F-ED05-4C75-92B5-07061D19F6DE}"/>
              </a:ext>
            </a:extLst>
          </p:cNvPr>
          <p:cNvSpPr/>
          <p:nvPr/>
        </p:nvSpPr>
        <p:spPr>
          <a:xfrm>
            <a:off x="10381227" y="3375400"/>
            <a:ext cx="1535624" cy="728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a-IR" sz="1050" b="1" dirty="0">
                <a:solidFill>
                  <a:schemeClr val="tx1"/>
                </a:solidFill>
                <a:cs typeface="B Lotus" panose="00000400000000000000" pitchFamily="2" charset="-78"/>
              </a:rPr>
              <a:t>موسسه تعالی راه آوران رشد</a:t>
            </a:r>
          </a:p>
          <a:p>
            <a:pPr algn="ctr"/>
            <a:r>
              <a:rPr lang="fa-IR" sz="1050" dirty="0">
                <a:solidFill>
                  <a:schemeClr val="tx1"/>
                </a:solidFill>
                <a:cs typeface="B Titr" panose="00000700000000000000" pitchFamily="2" charset="-78"/>
              </a:rPr>
              <a:t>پایه‌گذار آموزش‌های متفاوت و تفاوت‌ساز</a:t>
            </a:r>
          </a:p>
        </p:txBody>
      </p:sp>
    </p:spTree>
    <p:extLst>
      <p:ext uri="{BB962C8B-B14F-4D97-AF65-F5344CB8AC3E}">
        <p14:creationId xmlns:p14="http://schemas.microsoft.com/office/powerpoint/2010/main" val="4404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50A-F236-4AE1-B402-E9CC3F82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بخش اول</a:t>
            </a:r>
            <a:br>
              <a:rPr lang="fa-IR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ACD58-C3EC-4488-A3DB-D29386D2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36DD-94F6-49D4-8CCC-8C8BD062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49212-ABCC-423B-A5BB-8F087B169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E16C5DC-FD7C-469B-9051-0F7FE96B32D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2229" b="22229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C7CF2A-5789-4355-ADC2-31E63DCAA22D}"/>
              </a:ext>
            </a:extLst>
          </p:cNvPr>
          <p:cNvSpPr/>
          <p:nvPr/>
        </p:nvSpPr>
        <p:spPr>
          <a:xfrm>
            <a:off x="1872343" y="0"/>
            <a:ext cx="8294914" cy="68579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4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a-IR" sz="4400" kern="1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a-IR" sz="4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44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بخش اول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5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54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منظور از فرزند پروری با نگاه به آینده چیست؟</a:t>
            </a:r>
            <a:endParaRPr lang="en-US" sz="54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433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8701-5FB3-46AF-AA79-5DFBF044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5C0C3B8-C1C6-43FF-BF00-A210BCD61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19201" y="-67603"/>
            <a:ext cx="10656778" cy="5886326"/>
          </a:xfrm>
        </p:spPr>
        <p:txBody>
          <a:bodyPr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a-IR" sz="36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پرورش فرزندانی 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a-IR" sz="14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742950" indent="-742950" algn="ctr" rtl="1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fa-IR" sz="3600" kern="100" dirty="0">
                <a:solidFill>
                  <a:srgbClr val="FFFF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سالم از هر حیث (جسمی، ذهنی، روانی، روحی، و اجتماعی)</a:t>
            </a:r>
          </a:p>
          <a:p>
            <a:pPr marL="1176338" indent="-742950" algn="r" rtl="1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fa-IR" sz="3600" kern="100" dirty="0">
                <a:solidFill>
                  <a:srgbClr val="FFFF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متفاوت و تفاوت‌ساز</a:t>
            </a:r>
          </a:p>
          <a:p>
            <a:pPr marL="1176338" indent="-742950" algn="r" rtl="1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fa-IR" sz="3600" kern="100" dirty="0">
                <a:solidFill>
                  <a:srgbClr val="FFFF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دارای توانمندی‌ها (= دانش، تخصص‌ها و مهارت‌ها)ی موردنیاز افراد موفق در دنیای آینده </a:t>
            </a:r>
            <a:endParaRPr lang="fa-IR" sz="3600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2D6F0F-0572-4ADD-A255-448D1D02E061}"/>
              </a:ext>
            </a:extLst>
          </p:cNvPr>
          <p:cNvSpPr txBox="1">
            <a:spLocks/>
          </p:cNvSpPr>
          <p:nvPr/>
        </p:nvSpPr>
        <p:spPr>
          <a:xfrm>
            <a:off x="1866615" y="280734"/>
            <a:ext cx="8807116" cy="915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400" dirty="0">
                <a:latin typeface="Calibri" panose="020F0502020204030204" pitchFamily="34" charset="0"/>
                <a:cs typeface="B Titr" panose="00000700000000000000" pitchFamily="2" charset="-78"/>
              </a:rPr>
              <a:t>فرزندپروری با نگاه به آینده چیست؟</a:t>
            </a:r>
            <a:endParaRPr lang="en-US" sz="4400" dirty="0"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556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88701-5FB3-46AF-AA79-5DFBF044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5C0C3B8-C1C6-43FF-BF00-A210BCD61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762000"/>
            <a:ext cx="5496951" cy="5886326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sz="36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همه ویژگی­هایی که اشاره شد، باید در بستر و فضای </a:t>
            </a:r>
            <a:r>
              <a:rPr lang="fa-IR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دنیای آینده </a:t>
            </a:r>
            <a:r>
              <a:rPr lang="fa-IR" sz="36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معنا داشته باشند، و با معیارهای آن زمان تطابق داشته باشند .</a:t>
            </a:r>
            <a:endParaRPr lang="en-US" sz="3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/>
            <a:r>
              <a:rPr lang="fa-IR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زیرا معنا و مغهومِ معیارها از زمانی به زمان دیگر تغییر می­کند!</a:t>
            </a:r>
            <a:endParaRPr lang="en-US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ctr"/>
            <a:endParaRPr lang="fa-IR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r>
              <a:rPr lang="fa-IR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endParaRPr lang="fa-IR" sz="3600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1D75680-44BD-4C82-A1BF-AAFD03DA12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626" y="370111"/>
            <a:ext cx="5940175" cy="5203371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474175-4AE0-465B-9C61-59D48FBFA31C}"/>
              </a:ext>
            </a:extLst>
          </p:cNvPr>
          <p:cNvSpPr/>
          <p:nvPr/>
        </p:nvSpPr>
        <p:spPr>
          <a:xfrm>
            <a:off x="7075715" y="21774"/>
            <a:ext cx="3635829" cy="1545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cs typeface="B Mitra" panose="00000400000000000000" pitchFamily="2" charset="-78"/>
              </a:rPr>
              <a:t>لطفا دقت کنید!</a:t>
            </a:r>
          </a:p>
        </p:txBody>
      </p:sp>
    </p:spTree>
    <p:extLst>
      <p:ext uri="{BB962C8B-B14F-4D97-AF65-F5344CB8AC3E}">
        <p14:creationId xmlns:p14="http://schemas.microsoft.com/office/powerpoint/2010/main" val="3440486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42AFFF-C96F-4C05-9045-3240A5329EC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1282</TotalTime>
  <Words>3933</Words>
  <Application>Microsoft Office PowerPoint</Application>
  <PresentationFormat>Widescreen</PresentationFormat>
  <Paragraphs>525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Speak Pro</vt:lpstr>
      <vt:lpstr>Wingdings</vt:lpstr>
      <vt:lpstr>Avenir Next LT Pro</vt:lpstr>
      <vt:lpstr>Bodoni MT Condensed</vt:lpstr>
      <vt:lpstr>Calibri</vt:lpstr>
      <vt:lpstr>IranNastaliq</vt:lpstr>
      <vt:lpstr>Century Gothic</vt:lpstr>
      <vt:lpstr>Footlight MT Light</vt:lpstr>
      <vt:lpstr>Times New Roman</vt:lpstr>
      <vt:lpstr>Arial</vt:lpstr>
      <vt:lpstr>Office Theme</vt:lpstr>
      <vt:lpstr>کارگاه آموزشی  الفبای فرزندپروری با نگاه به آینده</vt:lpstr>
      <vt:lpstr>PowerPoint Presentation</vt:lpstr>
      <vt:lpstr>PowerPoint Presentation</vt:lpstr>
      <vt:lpstr>PowerPoint Presentation</vt:lpstr>
      <vt:lpstr>اشاره</vt:lpstr>
      <vt:lpstr>فهرست</vt:lpstr>
      <vt:lpstr>بخش اول </vt:lpstr>
      <vt:lpstr>PowerPoint Presentation</vt:lpstr>
      <vt:lpstr>PowerPoint Presentation</vt:lpstr>
      <vt:lpstr>چرا فرزندپروری باید با نگاه به آینده انجام گیرد؟</vt:lpstr>
      <vt:lpstr>PowerPoint Presentation</vt:lpstr>
      <vt:lpstr>تغییر سریع دنیا یعنی چه؟</vt:lpstr>
      <vt:lpstr>عوض شدن زمانه یا دنیای انسانی یعنی چه ؟</vt:lpstr>
      <vt:lpstr>  توجه : دنیای قدیم ثابت بود، و دنیای امروز متغیر. تفاوت این­ها چیست ؟ </vt:lpstr>
      <vt:lpstr>  توجه : دنیای قدیم ثابت بود، و دنیای امروز متغیر. تفاوت این­ها چیست؟ (ادامه) </vt:lpstr>
      <vt:lpstr>PowerPoint Presentation</vt:lpstr>
      <vt:lpstr>PowerPoint Presentation</vt:lpstr>
      <vt:lpstr>اگر شما بدون شناخت و آمادگی کافیِ قبلی به سرزمین متفاوت دیگری مهاجرت کنید، چه چیزی در انتظارتان است؟ </vt:lpstr>
      <vt:lpstr>اکنون رسیدیم به این که :</vt:lpstr>
      <vt:lpstr> دنیای امروز، کشورِ دائمی فرزندان ما نیست!</vt:lpstr>
      <vt:lpstr> برای فرزندان ما "حال مزرعه آینده است" یعنی چه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بخش اول </vt:lpstr>
      <vt:lpstr>PowerPoint Presentation</vt:lpstr>
      <vt:lpstr>PowerPoint Presentation</vt:lpstr>
      <vt:lpstr>PowerPoint Presentation</vt:lpstr>
      <vt:lpstr>PowerPoint Presentation</vt:lpstr>
      <vt:lpstr>بخش اول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بخش اول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بخش اول </vt:lpstr>
      <vt:lpstr> 7 پیش‌نیاز اساسی فرزندسازی</vt:lpstr>
      <vt:lpstr> انسان سرآمد دنیای آینده چه ویژگی‌ها و شایستگی‌هایی دارد که باید آن‌ها را در فرزندانمان نهادینه کنیم؟</vt:lpstr>
      <vt:lpstr>PowerPoint Presentation</vt:lpstr>
      <vt:lpstr>PowerPoint Presentation</vt:lpstr>
      <vt:lpstr>PowerPoint Presentation</vt:lpstr>
      <vt:lpstr>پـایـان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tpp</dc:creator>
  <cp:lastModifiedBy>hoorzad.pc</cp:lastModifiedBy>
  <cp:revision>26</cp:revision>
  <dcterms:created xsi:type="dcterms:W3CDTF">2023-08-19T07:10:12Z</dcterms:created>
  <dcterms:modified xsi:type="dcterms:W3CDTF">2023-08-24T09:24:18Z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