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0" r:id="rId3"/>
    <p:sldId id="258" r:id="rId4"/>
    <p:sldId id="259" r:id="rId5"/>
    <p:sldId id="260" r:id="rId6"/>
    <p:sldId id="261" r:id="rId7"/>
    <p:sldId id="291" r:id="rId8"/>
    <p:sldId id="263" r:id="rId9"/>
    <p:sldId id="292" r:id="rId10"/>
    <p:sldId id="293" r:id="rId11"/>
    <p:sldId id="294" r:id="rId12"/>
    <p:sldId id="289" r:id="rId13"/>
    <p:sldId id="267" r:id="rId14"/>
    <p:sldId id="268" r:id="rId15"/>
    <p:sldId id="269" r:id="rId16"/>
    <p:sldId id="270" r:id="rId17"/>
    <p:sldId id="28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76EDBE0-ABD7-45C1-835E-2349B4FE612F}">
          <p14:sldIdLst>
            <p14:sldId id="256"/>
            <p14:sldId id="290"/>
            <p14:sldId id="258"/>
          </p14:sldIdLst>
        </p14:section>
        <p14:section name="Untitled Section" id="{30493F46-174B-4B0F-931E-4BF9F89EE121}">
          <p14:sldIdLst>
            <p14:sldId id="259"/>
            <p14:sldId id="260"/>
            <p14:sldId id="261"/>
            <p14:sldId id="291"/>
            <p14:sldId id="263"/>
            <p14:sldId id="292"/>
            <p14:sldId id="293"/>
            <p14:sldId id="294"/>
            <p14:sldId id="289"/>
            <p14:sldId id="267"/>
            <p14:sldId id="268"/>
            <p14:sldId id="269"/>
            <p14:sldId id="270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66"/>
    <a:srgbClr val="990099"/>
    <a:srgbClr val="F09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6955-5E04-4C7E-B40C-581A29C88A19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04427-056C-4C75-A28B-2AC099AD45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6955-5E04-4C7E-B40C-581A29C88A19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04427-056C-4C75-A28B-2AC099AD4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6955-5E04-4C7E-B40C-581A29C88A19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04427-056C-4C75-A28B-2AC099AD4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6955-5E04-4C7E-B40C-581A29C88A19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04427-056C-4C75-A28B-2AC099AD4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6955-5E04-4C7E-B40C-581A29C88A19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04427-056C-4C75-A28B-2AC099AD45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6955-5E04-4C7E-B40C-581A29C88A19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04427-056C-4C75-A28B-2AC099AD4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6955-5E04-4C7E-B40C-581A29C88A19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04427-056C-4C75-A28B-2AC099AD4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6955-5E04-4C7E-B40C-581A29C88A19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04427-056C-4C75-A28B-2AC099AD4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6955-5E04-4C7E-B40C-581A29C88A19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04427-056C-4C75-A28B-2AC099AD4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6955-5E04-4C7E-B40C-581A29C88A19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04427-056C-4C75-A28B-2AC099AD4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6955-5E04-4C7E-B40C-581A29C88A19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204427-056C-4C75-A28B-2AC099AD459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966955-5E04-4C7E-B40C-581A29C88A19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204427-056C-4C75-A28B-2AC099AD459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9847" y="1772816"/>
            <a:ext cx="7772400" cy="3168352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fa-IR" sz="5400" dirty="0" smtClean="0">
                <a:solidFill>
                  <a:srgbClr val="F098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Titr" pitchFamily="2" charset="-78"/>
              </a:rPr>
              <a:t>سلام </a:t>
            </a:r>
            <a:br>
              <a:rPr lang="fa-IR" sz="5400" dirty="0" smtClean="0">
                <a:solidFill>
                  <a:srgbClr val="F098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Titr" pitchFamily="2" charset="-78"/>
              </a:rPr>
            </a:br>
            <a:r>
              <a:rPr lang="fa-IR" sz="5400" dirty="0" smtClean="0">
                <a:solidFill>
                  <a:srgbClr val="F098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Titr" pitchFamily="2" charset="-78"/>
              </a:rPr>
              <a:t>خوش‌آمد صمیمانه </a:t>
            </a:r>
            <a:br>
              <a:rPr lang="fa-IR" sz="5400" dirty="0" smtClean="0">
                <a:solidFill>
                  <a:srgbClr val="F098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Titr" pitchFamily="2" charset="-78"/>
              </a:rPr>
            </a:br>
            <a:r>
              <a:rPr lang="fa-IR" sz="5400" dirty="0" smtClean="0">
                <a:solidFill>
                  <a:srgbClr val="F098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Titr" pitchFamily="2" charset="-78"/>
              </a:rPr>
              <a:t>و وقت بخیر </a:t>
            </a:r>
            <a:br>
              <a:rPr lang="fa-IR" sz="5400" dirty="0" smtClean="0">
                <a:solidFill>
                  <a:srgbClr val="F098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Titr" pitchFamily="2" charset="-78"/>
              </a:rPr>
            </a:br>
            <a:r>
              <a:rPr lang="fa-IR" sz="5400" dirty="0" smtClean="0">
                <a:solidFill>
                  <a:srgbClr val="F098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Titr" pitchFamily="2" charset="-78"/>
              </a:rPr>
              <a:t>به دوستان گرامی  </a:t>
            </a:r>
            <a:endParaRPr lang="en-US" sz="5400" dirty="0">
              <a:solidFill>
                <a:srgbClr val="F098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3928" y="683985"/>
            <a:ext cx="1664238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 rtl="1"/>
            <a:r>
              <a:rPr lang="fa-IR" sz="3200" b="1" dirty="0" smtClean="0">
                <a:solidFill>
                  <a:srgbClr val="FFFFCC"/>
                </a:solidFill>
                <a:cs typeface="B Mitra" pitchFamily="2" charset="-78"/>
              </a:rPr>
              <a:t>به نام خدا </a:t>
            </a:r>
            <a:endParaRPr lang="en-US" sz="3200" b="1" dirty="0">
              <a:solidFill>
                <a:srgbClr val="FFFFCC"/>
              </a:solidFill>
              <a:cs typeface="B Mitra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157791"/>
            <a:ext cx="917298" cy="10315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56017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194" y="2060848"/>
            <a:ext cx="8229600" cy="438912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3200" dirty="0">
                <a:cs typeface="B Nazanin" panose="00000400000000000000" pitchFamily="2" charset="-78"/>
              </a:rPr>
              <a:t>فرایند یا مسیری که کمک می‌کند یک </a:t>
            </a:r>
            <a:r>
              <a:rPr lang="fa-IR" sz="3200" b="1" dirty="0">
                <a:cs typeface="B Nazanin" panose="00000400000000000000" pitchFamily="2" charset="-78"/>
              </a:rPr>
              <a:t>ایده (راهکار) جدید </a:t>
            </a:r>
            <a:r>
              <a:rPr lang="fa-IR" sz="3200" dirty="0">
                <a:cs typeface="B Nazanin" panose="00000400000000000000" pitchFamily="2" charset="-78"/>
              </a:rPr>
              <a:t>عملی شود.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33194" y="1039413"/>
            <a:ext cx="8229600" cy="6613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4400" b="1" dirty="0" smtClean="0">
                <a:solidFill>
                  <a:schemeClr val="accent1">
                    <a:lumMod val="75000"/>
                  </a:schemeClr>
                </a:solidFill>
                <a:cs typeface="B Nazanin" panose="00000400000000000000" pitchFamily="2" charset="-78"/>
              </a:rPr>
              <a:t>خلاقیت؟ </a:t>
            </a:r>
            <a:endParaRPr lang="en-US" sz="4400" b="1" dirty="0">
              <a:solidFill>
                <a:schemeClr val="accent1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44208" y="6372036"/>
            <a:ext cx="37444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کارگاه آموزشی حل مساله  خلاق </a:t>
            </a:r>
            <a:endParaRPr lang="fa-IR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140968"/>
            <a:ext cx="2078732" cy="296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249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48880"/>
            <a:ext cx="8686800" cy="2880320"/>
          </a:xfrm>
          <a:noFill/>
          <a:ln>
            <a:noFill/>
          </a:ln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1. تخیل قوی </a:t>
            </a:r>
          </a:p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2. تفکر انتقادی </a:t>
            </a:r>
          </a:p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3. تفکر خلاق </a:t>
            </a:r>
          </a:p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4. رویاپردازی </a:t>
            </a:r>
          </a:p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5. تجسم خلاق </a:t>
            </a:r>
          </a:p>
          <a:p>
            <a:pPr marL="514350" indent="-514350" algn="just" rtl="1">
              <a:buAutoNum type="arabicPeriod"/>
            </a:pPr>
            <a:endParaRPr lang="fa-IR" sz="3200" dirty="0" smtClean="0">
              <a:cs typeface="B Nazanin" panose="00000400000000000000" pitchFamily="2" charset="-78"/>
            </a:endParaRPr>
          </a:p>
          <a:p>
            <a:pPr marL="0" indent="0" algn="just">
              <a:buNone/>
            </a:pPr>
            <a:r>
              <a:rPr lang="fa-IR" sz="3200" dirty="0">
                <a:cs typeface="B Nazanin" panose="00000400000000000000" pitchFamily="2" charset="-78"/>
              </a:rPr>
              <a:t> </a:t>
            </a:r>
            <a:r>
              <a:rPr lang="fa-IR" sz="3200" dirty="0" smtClean="0">
                <a:cs typeface="B Nazanin" panose="00000400000000000000" pitchFamily="2" charset="-78"/>
              </a:rPr>
              <a:t>                                 </a:t>
            </a: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4" name="Left Arrow 3"/>
          <p:cNvSpPr/>
          <p:nvPr/>
        </p:nvSpPr>
        <p:spPr>
          <a:xfrm>
            <a:off x="2771800" y="5589240"/>
            <a:ext cx="1008112" cy="24609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082078"/>
            <a:ext cx="8229600" cy="6613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4400" b="1" dirty="0">
                <a:solidFill>
                  <a:schemeClr val="accent1">
                    <a:lumMod val="75000"/>
                  </a:schemeClr>
                </a:solidFill>
                <a:cs typeface="B Nazanin" panose="00000400000000000000" pitchFamily="2" charset="-78"/>
              </a:rPr>
              <a:t>مهارت‌های خلاقه برای حل مساله خلاق </a:t>
            </a:r>
            <a:endParaRPr lang="en-US" sz="4400" b="1" dirty="0">
              <a:solidFill>
                <a:schemeClr val="accent1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5419899"/>
            <a:ext cx="722570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>
                <a:cs typeface="B Nazanin" panose="00000400000000000000" pitchFamily="2" charset="-78"/>
              </a:rPr>
              <a:t>نتیجه داشتن پنج مهارت بالا             </a:t>
            </a:r>
            <a:r>
              <a:rPr lang="fa-IR" sz="3200" b="1" dirty="0" smtClean="0">
                <a:cs typeface="B Nazanin" panose="00000400000000000000" pitchFamily="2" charset="-78"/>
              </a:rPr>
              <a:t>خلاقیت</a:t>
            </a:r>
            <a:r>
              <a:rPr lang="fa-IR" sz="3200" dirty="0" smtClean="0">
                <a:cs typeface="B Nazanin" panose="00000400000000000000" pitchFamily="2" charset="-78"/>
              </a:rPr>
              <a:t> </a:t>
            </a:r>
            <a:endParaRPr lang="fa-IR" sz="3200" dirty="0">
              <a:cs typeface="B Nazanin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2200" y="6453983"/>
            <a:ext cx="37444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کارگاه آموزشی حل مساله  خلاق </a:t>
            </a:r>
            <a:endParaRPr lang="fa-IR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611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1. گشوده بودن نسبت به چیزهای جدید 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توانایی رو‌به‌رو شدن با ایده‌ها و راهکارهای جدید عجیب و غریب که در ابتدا خطرناک به نظر می‌رسند! </a:t>
            </a:r>
          </a:p>
          <a:p>
            <a:pPr marL="0" indent="0" algn="r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2. تحمل ابهام 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توانایی مقاومت در شرایط </a:t>
            </a:r>
            <a:r>
              <a:rPr lang="fa-IR" b="1" dirty="0" smtClean="0">
                <a:cs typeface="B Nazanin" panose="00000400000000000000" pitchFamily="2" charset="-78"/>
              </a:rPr>
              <a:t>« چه کنم؟ چه کنم؟» </a:t>
            </a:r>
            <a:r>
              <a:rPr lang="fa-IR" dirty="0" smtClean="0">
                <a:cs typeface="B Nazanin" panose="00000400000000000000" pitchFamily="2" charset="-78"/>
              </a:rPr>
              <a:t>و خسته نشدن و رها نکردن مساله </a:t>
            </a:r>
          </a:p>
          <a:p>
            <a:pPr marL="0" indent="0" algn="r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3. تحمل پیچیدگی 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توانایی گم نشدن در انبوه اطلاعات و مسائل گوناگون 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44208" y="6372036"/>
            <a:ext cx="37444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کارگاه آموزشی حل مساله  خلاق </a:t>
            </a:r>
            <a:endParaRPr lang="fa-IR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74224" y="949860"/>
            <a:ext cx="8229600" cy="6613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4400" b="1" dirty="0">
                <a:solidFill>
                  <a:schemeClr val="accent1">
                    <a:lumMod val="75000"/>
                  </a:schemeClr>
                </a:solidFill>
                <a:cs typeface="B Nazanin" panose="00000400000000000000" pitchFamily="2" charset="-78"/>
              </a:rPr>
              <a:t>3 ویژگی خلاق لازم برای حل مساله خلاق </a:t>
            </a:r>
            <a:endParaRPr lang="en-US" sz="4400" b="1" dirty="0">
              <a:solidFill>
                <a:schemeClr val="accent1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0575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204864"/>
            <a:ext cx="7643192" cy="4119736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1. مهارت حل مساله </a:t>
            </a:r>
          </a:p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2. مهارت تصمیم‌گیری </a:t>
            </a:r>
          </a:p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3. مهارت تفکر انتقادی </a:t>
            </a:r>
          </a:p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4. مهارت برنامه‌ریزی فردی </a:t>
            </a:r>
          </a:p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5. مهارت برنامه‌ریزی و سازماندهی شغلی </a:t>
            </a:r>
          </a:p>
          <a:p>
            <a:pPr marL="514350" indent="-514350" algn="just" rtl="1">
              <a:buAutoNum type="arabicPeriod"/>
            </a:pPr>
            <a:endParaRPr lang="fa-IR" sz="3200" dirty="0" smtClean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44208" y="6372036"/>
            <a:ext cx="37444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کارگاه آموزشی حل مساله  خلاق </a:t>
            </a:r>
            <a:endParaRPr lang="fa-IR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89176" y="1189054"/>
            <a:ext cx="8229600" cy="6613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4400" b="1" dirty="0">
                <a:solidFill>
                  <a:schemeClr val="accent1">
                    <a:lumMod val="75000"/>
                  </a:schemeClr>
                </a:solidFill>
                <a:cs typeface="B Nazanin" panose="00000400000000000000" pitchFamily="2" charset="-78"/>
              </a:rPr>
              <a:t>پنج مهارت فکری مهم برای دنیای امروز </a:t>
            </a:r>
            <a:endParaRPr lang="en-US" sz="4400" b="1" dirty="0">
              <a:solidFill>
                <a:schemeClr val="accent1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961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369" y="1988840"/>
            <a:ext cx="8229600" cy="3096344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1. نداشتن تفکر انتقادی ( = تفکر علت – معلولی) 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2. نداشتن مهارت حل مساله 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3. نداشتن خلاقیت کافی 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4. تعلل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5. برخورد احساسی با مساله‌ها به جای برخورد منطقی 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6. نداشتن مهارت درخواست کمک از دیگران ( دریافت اطلاعات، مشاوره، تجربه) 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7. نداشتن خردمندی 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8. اهل عمل نبودن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44208" y="6372036"/>
            <a:ext cx="37444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کارگاه آموزشی حل مساله  خلاق </a:t>
            </a:r>
            <a:endParaRPr lang="fa-IR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1520" y="1052736"/>
            <a:ext cx="8229600" cy="6613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4400" b="1" dirty="0">
                <a:solidFill>
                  <a:schemeClr val="accent1">
                    <a:lumMod val="75000"/>
                  </a:schemeClr>
                </a:solidFill>
                <a:cs typeface="B Nazanin" panose="00000400000000000000" pitchFamily="2" charset="-78"/>
              </a:rPr>
              <a:t>هشت مانع حل مساله خلاق </a:t>
            </a:r>
            <a:endParaRPr lang="en-US" sz="4400" b="1" dirty="0">
              <a:solidFill>
                <a:schemeClr val="accent1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11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3543672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خردمندی </a:t>
            </a:r>
            <a:r>
              <a:rPr lang="fa-IR" sz="3200" b="1" dirty="0" smtClean="0">
                <a:cs typeface="B Nazanin" panose="00000400000000000000" pitchFamily="2" charset="-78"/>
              </a:rPr>
              <a:t>معیاری</a:t>
            </a:r>
            <a:r>
              <a:rPr lang="fa-IR" sz="3200" dirty="0" smtClean="0">
                <a:cs typeface="B Nazanin" panose="00000400000000000000" pitchFamily="2" charset="-78"/>
              </a:rPr>
              <a:t> است برای انجام سه کار مهم در زندگی ما: </a:t>
            </a:r>
          </a:p>
          <a:p>
            <a:pPr marL="0" indent="0" algn="just" rtl="1">
              <a:buNone/>
            </a:pPr>
            <a:endParaRPr lang="fa-IR" sz="3200" dirty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1. قضاوت درست </a:t>
            </a:r>
          </a:p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2. تصمیم‌گیری (= انتخاب) درست</a:t>
            </a:r>
          </a:p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3. تشخیص کار درست در هر موقعیت </a:t>
            </a:r>
          </a:p>
          <a:p>
            <a:pPr marL="514350" indent="-514350" algn="just" rtl="1">
              <a:buAutoNum type="arabicPeriod"/>
            </a:pPr>
            <a:endParaRPr lang="fa-IR" sz="3200" dirty="0" smtClean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44208" y="6372036"/>
            <a:ext cx="37444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کارگاه آموزشی حل مساله  خلاق </a:t>
            </a:r>
            <a:endParaRPr lang="fa-IR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556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87343" y="3166887"/>
            <a:ext cx="3384376" cy="20882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3600" b="1" dirty="0" smtClean="0">
                <a:cs typeface="B Nazanin" panose="00000400000000000000" pitchFamily="2" charset="-78"/>
              </a:rPr>
              <a:t>مربع خردمندی </a:t>
            </a:r>
            <a:endParaRPr lang="fa-IR" sz="3600" b="1" dirty="0">
              <a:cs typeface="B Nazanin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71719" y="5255119"/>
            <a:ext cx="259228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B Nazanin" panose="00000400000000000000" pitchFamily="2" charset="-78"/>
              </a:rPr>
              <a:t>1. ارزش‌های شما </a:t>
            </a:r>
            <a:endParaRPr lang="fa-IR" sz="2800" dirty="0">
              <a:cs typeface="B Nazanin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2643667"/>
            <a:ext cx="38884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4. خوشبینی به آینده (امید</a:t>
            </a:r>
            <a:r>
              <a:rPr lang="fa-IR" sz="2800" dirty="0" smtClean="0">
                <a:cs typeface="B Nazanin" panose="00000400000000000000" pitchFamily="2" charset="-78"/>
              </a:rPr>
              <a:t>)</a:t>
            </a:r>
            <a:endParaRPr lang="fa-IR" sz="2800" dirty="0">
              <a:cs typeface="B Nazanin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04999" y="2617748"/>
            <a:ext cx="25202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3. چشم‌انداز شما</a:t>
            </a:r>
            <a:r>
              <a:rPr lang="fa-IR" sz="2800" dirty="0" smtClean="0"/>
              <a:t> </a:t>
            </a:r>
            <a:endParaRPr lang="fa-IR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259632" y="5228554"/>
            <a:ext cx="26026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2. ماموریت شما 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1360819"/>
            <a:ext cx="8229600" cy="6613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4000" b="1" dirty="0">
                <a:solidFill>
                  <a:schemeClr val="accent1">
                    <a:lumMod val="75000"/>
                  </a:schemeClr>
                </a:solidFill>
                <a:cs typeface="B Nazanin" panose="00000400000000000000" pitchFamily="2" charset="-78"/>
              </a:rPr>
              <a:t>خردمندی از چهار عنصر زیر تشکیل می‌شود 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44208" y="6372036"/>
            <a:ext cx="37444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کارگاه آموزشی حل مساله  خلاق </a:t>
            </a:r>
            <a:endParaRPr lang="fa-IR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656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8561" y="2924944"/>
            <a:ext cx="2890664" cy="3831704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8800" dirty="0" smtClean="0">
                <a:cs typeface="2  Titr" pitchFamily="2" charset="-78"/>
              </a:rPr>
              <a:t>پایان</a:t>
            </a:r>
            <a:endParaRPr lang="en-US" sz="8800" dirty="0">
              <a:cs typeface="2  Titr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04864"/>
            <a:ext cx="4852367" cy="315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32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a-IR" sz="4400" b="1" dirty="0" smtClean="0">
                <a:cs typeface="B Nazanin" panose="00000400000000000000" pitchFamily="2" charset="-78"/>
              </a:rPr>
              <a:t>کارگاه آموزشی حل مساله خلاق</a:t>
            </a:r>
            <a:endParaRPr lang="fa-IR" sz="44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1383432"/>
          </a:xfrm>
        </p:spPr>
        <p:txBody>
          <a:bodyPr/>
          <a:lstStyle/>
          <a:p>
            <a:pPr marL="0" indent="0" algn="ctr" rtl="1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21 و 22 تیرماه 1402</a:t>
            </a:r>
          </a:p>
          <a:p>
            <a:pPr marL="0" indent="0" algn="ct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مهندس عقیل ملکی‌فر – دکتر فهیمه بذری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976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5867"/>
            <a:ext cx="8229600" cy="73895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4400" b="1" dirty="0" smtClean="0">
                <a:solidFill>
                  <a:schemeClr val="accent2">
                    <a:lumMod val="75000"/>
                  </a:schemeClr>
                </a:solidFill>
                <a:cs typeface="B Nazanin" panose="00000400000000000000" pitchFamily="2" charset="-78"/>
              </a:rPr>
              <a:t>عواقب سوء ناتوانی در حل مساله 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494" y="2420888"/>
            <a:ext cx="8507288" cy="3229819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fa-IR" sz="3600" dirty="0" smtClean="0">
                <a:cs typeface="B Mitra" pitchFamily="2" charset="-78"/>
              </a:rPr>
              <a:t>در دنیای سریع و پیچیده امروز ناتوانی در حل مساله باعث استرس، عقب‌ماندگی شغلی، مالی و اجتماعی و تخریب تصویر مثبت فرد در خانواده، محل کار و جامعه می‌شود. </a:t>
            </a:r>
            <a:endParaRPr lang="en-US" sz="3600" dirty="0">
              <a:cs typeface="B Mitra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72200" y="6309320"/>
            <a:ext cx="37444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کارگاه آموزشی حل مساله  خلاق </a:t>
            </a:r>
            <a:endParaRPr lang="fa-IR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898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293720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fa-IR" sz="3200" b="1" dirty="0" smtClean="0">
                <a:cs typeface="B Nazanin" panose="00000400000000000000" pitchFamily="2" charset="-78"/>
              </a:rPr>
              <a:t>سوال = درخواست چیزی کردن </a:t>
            </a:r>
            <a:r>
              <a:rPr lang="fa-IR" sz="3200" dirty="0" smtClean="0">
                <a:cs typeface="B Nazanin" panose="00000400000000000000" pitchFamily="2" charset="-78"/>
              </a:rPr>
              <a:t>( پول، کمک، اطلاعات، مشاوره و .....</a:t>
            </a:r>
          </a:p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مساله = درخواستی داشتن، </a:t>
            </a:r>
            <a:r>
              <a:rPr lang="fa-IR" sz="3200" b="1" dirty="0" smtClean="0">
                <a:cs typeface="B Nazanin" panose="00000400000000000000" pitchFamily="2" charset="-78"/>
              </a:rPr>
              <a:t>نیازی داشتن </a:t>
            </a:r>
          </a:p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سائل = سؤال‌کننده، کسی که نیاز یا درخواستی از دیگران دارد </a:t>
            </a:r>
            <a:endParaRPr lang="fa-IR" sz="3200" dirty="0">
              <a:cs typeface="B Nazanin" panose="00000400000000000000" pitchFamily="2" charset="-78"/>
            </a:endParaRP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3200" dirty="0">
                <a:cs typeface="B Nazanin" panose="00000400000000000000" pitchFamily="2" charset="-78"/>
              </a:rPr>
              <a:t>                           </a:t>
            </a:r>
            <a:r>
              <a:rPr lang="fa-IR" sz="3200" dirty="0" smtClean="0">
                <a:cs typeface="B Nazanin" panose="00000400000000000000" pitchFamily="2" charset="-78"/>
              </a:rPr>
              <a:t>               </a:t>
            </a:r>
            <a:r>
              <a:rPr lang="fa-IR" sz="3200" b="1" dirty="0" smtClean="0">
                <a:cs typeface="B Nazanin" panose="00000400000000000000" pitchFamily="2" charset="-78"/>
              </a:rPr>
              <a:t>پس</a:t>
            </a:r>
            <a:endParaRPr lang="fa-IR" sz="3200" dirty="0">
              <a:cs typeface="B Nazanin" panose="00000400000000000000" pitchFamily="2" charset="-78"/>
            </a:endParaRP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3200" b="1" dirty="0">
                <a:cs typeface="B Nazanin" panose="00000400000000000000" pitchFamily="2" charset="-78"/>
              </a:rPr>
              <a:t>                        </a:t>
            </a:r>
            <a:r>
              <a:rPr lang="fa-IR" sz="3200" b="1" dirty="0" smtClean="0">
                <a:cs typeface="B Nazanin" panose="00000400000000000000" pitchFamily="2" charset="-78"/>
              </a:rPr>
              <a:t>               </a:t>
            </a:r>
            <a:r>
              <a:rPr lang="fa-IR" sz="3200" b="1" dirty="0">
                <a:cs typeface="B Nazanin" panose="00000400000000000000" pitchFamily="2" charset="-78"/>
              </a:rPr>
              <a:t>سوال = مساله  </a:t>
            </a:r>
          </a:p>
          <a:p>
            <a:pPr marL="0" indent="0" algn="just" rtl="1">
              <a:buNone/>
            </a:pPr>
            <a:endParaRPr lang="fa-IR" sz="3200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72200" y="6309320"/>
            <a:ext cx="37444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کارگاه آموزشی حل مساله  خلاق </a:t>
            </a:r>
            <a:endParaRPr lang="fa-IR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88297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4400" b="1" dirty="0">
                <a:solidFill>
                  <a:schemeClr val="accent2">
                    <a:lumMod val="75000"/>
                  </a:schemeClr>
                </a:solidFill>
                <a:cs typeface="B Nazanin" panose="00000400000000000000" pitchFamily="2" charset="-78"/>
              </a:rPr>
              <a:t>سوال / مساله / سائل </a:t>
            </a:r>
          </a:p>
        </p:txBody>
      </p:sp>
    </p:spTree>
    <p:extLst>
      <p:ext uri="{BB962C8B-B14F-4D97-AF65-F5344CB8AC3E}">
        <p14:creationId xmlns:p14="http://schemas.microsoft.com/office/powerpoint/2010/main" val="42568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2564904"/>
            <a:ext cx="5349280" cy="244827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یعنی فاصله بین واقعیت (چیزی که هست)، و حقیقت (چیزی که باید باشد) یا </a:t>
            </a:r>
          </a:p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فاصله بین </a:t>
            </a:r>
            <a:r>
              <a:rPr lang="fa-IR" sz="3200" b="1" dirty="0" smtClean="0">
                <a:cs typeface="B Nazanin" panose="00000400000000000000" pitchFamily="2" charset="-78"/>
              </a:rPr>
              <a:t>وضع موجود </a:t>
            </a:r>
            <a:r>
              <a:rPr lang="fa-IR" sz="3200" dirty="0" smtClean="0">
                <a:cs typeface="B Nazanin" panose="00000400000000000000" pitchFamily="2" charset="-78"/>
              </a:rPr>
              <a:t>و </a:t>
            </a:r>
            <a:r>
              <a:rPr lang="fa-IR" sz="3200" b="1" dirty="0" smtClean="0">
                <a:cs typeface="B Nazanin" panose="00000400000000000000" pitchFamily="2" charset="-78"/>
              </a:rPr>
              <a:t>وضع مطلوب </a:t>
            </a:r>
          </a:p>
        </p:txBody>
      </p:sp>
      <p:sp>
        <p:nvSpPr>
          <p:cNvPr id="4" name="Oval 3"/>
          <p:cNvSpPr/>
          <p:nvPr/>
        </p:nvSpPr>
        <p:spPr>
          <a:xfrm>
            <a:off x="971600" y="5157192"/>
            <a:ext cx="1584176" cy="115212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وضع موجود (واقعیت) 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995636" y="2082443"/>
            <a:ext cx="1584176" cy="115212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وضع مطلوب (حقیقت) 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5616" y="3789040"/>
            <a:ext cx="1296144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مشکل این‌جاست 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552" y="1007294"/>
            <a:ext cx="8229600" cy="7389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4400" dirty="0">
                <a:solidFill>
                  <a:schemeClr val="accent1">
                    <a:lumMod val="75000"/>
                  </a:schemeClr>
                </a:solidFill>
                <a:cs typeface="B Nazanin" panose="00000400000000000000" pitchFamily="2" charset="-78"/>
              </a:rPr>
              <a:t>مشکل ( 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cs typeface="B Nazanin" panose="00000400000000000000" pitchFamily="2" charset="-78"/>
              </a:rPr>
              <a:t>problem</a:t>
            </a:r>
            <a:r>
              <a:rPr lang="fa-IR" sz="4400" dirty="0">
                <a:solidFill>
                  <a:schemeClr val="accent1">
                    <a:lumMod val="75000"/>
                  </a:schemeClr>
                </a:solidFill>
                <a:cs typeface="B Nazanin" panose="00000400000000000000" pitchFamily="2" charset="-78"/>
              </a:rPr>
              <a:t>) 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cxnSp>
        <p:nvCxnSpPr>
          <p:cNvPr id="8" name="Straight Connector 7"/>
          <p:cNvCxnSpPr>
            <a:stCxn id="4" idx="0"/>
            <a:endCxn id="10" idx="2"/>
          </p:cNvCxnSpPr>
          <p:nvPr/>
        </p:nvCxnSpPr>
        <p:spPr>
          <a:xfrm flipV="1">
            <a:off x="1763688" y="4437112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0"/>
            <a:endCxn id="6" idx="4"/>
          </p:cNvCxnSpPr>
          <p:nvPr/>
        </p:nvCxnSpPr>
        <p:spPr>
          <a:xfrm flipV="1">
            <a:off x="1763688" y="3234571"/>
            <a:ext cx="24036" cy="554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372200" y="6309320"/>
            <a:ext cx="37444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کارگاه آموزشی حل مساله  خلاق </a:t>
            </a:r>
            <a:endParaRPr lang="fa-IR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156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8312"/>
            <a:ext cx="8229600" cy="2764904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fa-IR" sz="3200" dirty="0">
                <a:solidFill>
                  <a:schemeClr val="dk1"/>
                </a:solidFill>
                <a:cs typeface="B Nazanin" panose="00000400000000000000" pitchFamily="2" charset="-78"/>
              </a:rPr>
              <a:t>به طور معمول و در زبان گفت‌وگو، مساله و مشکل اغلب به یک معنا به کار می‌روند. </a:t>
            </a:r>
            <a:endParaRPr lang="en-US" sz="3200" dirty="0">
              <a:solidFill>
                <a:schemeClr val="dk1"/>
              </a:solidFill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72200" y="6309320"/>
            <a:ext cx="37444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کارگاه آموزشی حل مساله  خلاق </a:t>
            </a:r>
            <a:endParaRPr lang="fa-IR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43488" y="1044718"/>
            <a:ext cx="8229600" cy="7389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4400" b="1" dirty="0">
                <a:solidFill>
                  <a:schemeClr val="accent1">
                    <a:lumMod val="75000"/>
                  </a:schemeClr>
                </a:solidFill>
                <a:cs typeface="B Nazanin" panose="00000400000000000000" pitchFamily="2" charset="-78"/>
              </a:rPr>
              <a:t>نکته‌ی مهم</a:t>
            </a:r>
            <a:endParaRPr lang="en-US" sz="4400" b="1" dirty="0">
              <a:solidFill>
                <a:schemeClr val="accent1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569020"/>
            <a:ext cx="2233786" cy="2739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09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488" y="2636912"/>
            <a:ext cx="8229600" cy="4389120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fa-IR" sz="3200" dirty="0">
                <a:solidFill>
                  <a:schemeClr val="dk1"/>
                </a:solidFill>
                <a:cs typeface="B Nazanin" panose="00000400000000000000" pitchFamily="2" charset="-78"/>
              </a:rPr>
              <a:t>حل مساله: پیداکردن یک راه‌حل یا وسیله مناسب برای حل مسئله یا مشکل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43488" y="1044718"/>
            <a:ext cx="8229600" cy="7389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4400" b="1" dirty="0" smtClean="0">
                <a:solidFill>
                  <a:schemeClr val="accent1">
                    <a:lumMod val="75000"/>
                  </a:schemeClr>
                </a:solidFill>
                <a:cs typeface="B Nazanin" panose="00000400000000000000" pitchFamily="2" charset="-78"/>
              </a:rPr>
              <a:t>حل مساله خلاق </a:t>
            </a:r>
            <a:endParaRPr lang="en-US" sz="4400" b="1" dirty="0">
              <a:solidFill>
                <a:schemeClr val="accent1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72200" y="6309320"/>
            <a:ext cx="37444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کارگاه آموزشی حل مساله  خلاق </a:t>
            </a:r>
            <a:endParaRPr lang="fa-IR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789040"/>
            <a:ext cx="2787897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653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27568"/>
            <a:ext cx="8229600" cy="3365728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فرایند یا مسیری که باید طی کنیم تا </a:t>
            </a:r>
            <a:r>
              <a:rPr lang="fa-IR" sz="3200" b="1" dirty="0" smtClean="0">
                <a:cs typeface="B Nazanin" panose="00000400000000000000" pitchFamily="2" charset="-78"/>
              </a:rPr>
              <a:t>راهکار</a:t>
            </a:r>
            <a:r>
              <a:rPr lang="fa-IR" sz="3200" dirty="0" smtClean="0">
                <a:cs typeface="B Nazanin" panose="00000400000000000000" pitchFamily="2" charset="-78"/>
              </a:rPr>
              <a:t> یا </a:t>
            </a:r>
            <a:r>
              <a:rPr lang="fa-IR" sz="3200" b="1" dirty="0" smtClean="0">
                <a:cs typeface="B Nazanin" panose="00000400000000000000" pitchFamily="2" charset="-78"/>
              </a:rPr>
              <a:t>ابزار</a:t>
            </a:r>
            <a:r>
              <a:rPr lang="fa-IR" sz="3200" dirty="0" smtClean="0">
                <a:cs typeface="B Nazanin" panose="00000400000000000000" pitchFamily="2" charset="-78"/>
              </a:rPr>
              <a:t> و </a:t>
            </a:r>
            <a:r>
              <a:rPr lang="fa-IR" sz="3200" b="1" dirty="0" smtClean="0">
                <a:cs typeface="B Nazanin" panose="00000400000000000000" pitchFamily="2" charset="-78"/>
              </a:rPr>
              <a:t>وسیله‌ی </a:t>
            </a:r>
            <a:r>
              <a:rPr lang="fa-IR" sz="3200" dirty="0" smtClean="0">
                <a:cs typeface="B Nazanin" panose="00000400000000000000" pitchFamily="2" charset="-78"/>
              </a:rPr>
              <a:t>مناسبی برای حل یک مساله </a:t>
            </a:r>
            <a:r>
              <a:rPr lang="fa-IR" sz="3200" b="1" dirty="0" smtClean="0">
                <a:cs typeface="B Nazanin" panose="00000400000000000000" pitchFamily="2" charset="-78"/>
              </a:rPr>
              <a:t>پیدا کنیم </a:t>
            </a:r>
            <a:r>
              <a:rPr lang="fa-IR" sz="3200" dirty="0" smtClean="0">
                <a:cs typeface="B Nazanin" panose="00000400000000000000" pitchFamily="2" charset="-78"/>
              </a:rPr>
              <a:t>(بیابیم) </a:t>
            </a: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192" y="6461720"/>
            <a:ext cx="37444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کارگاه آموزشی حل مساله  خلاق </a:t>
            </a:r>
            <a:endParaRPr lang="fa-IR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1340768"/>
            <a:ext cx="8229600" cy="6613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4800" b="1" dirty="0">
                <a:solidFill>
                  <a:schemeClr val="accent5">
                    <a:lumMod val="50000"/>
                  </a:schemeClr>
                </a:solidFill>
                <a:cs typeface="2  Titr" pitchFamily="2" charset="-78"/>
              </a:rPr>
              <a:t> </a:t>
            </a:r>
            <a:r>
              <a:rPr lang="fa-IR" sz="4000" b="1" dirty="0">
                <a:solidFill>
                  <a:schemeClr val="accent1">
                    <a:lumMod val="75000"/>
                  </a:schemeClr>
                </a:solidFill>
                <a:cs typeface="B Nazanin" panose="00000400000000000000" pitchFamily="2" charset="-78"/>
              </a:rPr>
              <a:t>حل مساله </a:t>
            </a:r>
            <a:r>
              <a:rPr lang="fa-IR" sz="4000" dirty="0">
                <a:solidFill>
                  <a:schemeClr val="accent1">
                    <a:lumMod val="75000"/>
                  </a:schemeClr>
                </a:solidFill>
                <a:cs typeface="B Nazanin" panose="00000400000000000000" pitchFamily="2" charset="-78"/>
              </a:rPr>
              <a:t>= رفع یک نیاز = حل یک مشکل عادی </a:t>
            </a:r>
            <a:endParaRPr lang="en-US" sz="4000" dirty="0">
              <a:solidFill>
                <a:schemeClr val="accent1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390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194" y="2454042"/>
            <a:ext cx="8229600" cy="4389120"/>
          </a:xfrm>
        </p:spPr>
        <p:txBody>
          <a:bodyPr/>
          <a:lstStyle/>
          <a:p>
            <a:pPr marL="0" indent="0" algn="r">
              <a:buNone/>
            </a:pPr>
            <a:r>
              <a:rPr lang="fa-IR" sz="3200" dirty="0">
                <a:cs typeface="B Nazanin" panose="00000400000000000000" pitchFamily="2" charset="-78"/>
              </a:rPr>
              <a:t>یعنی </a:t>
            </a:r>
            <a:r>
              <a:rPr lang="fa-IR" sz="3200" b="1" dirty="0">
                <a:cs typeface="B Nazanin" panose="00000400000000000000" pitchFamily="2" charset="-78"/>
              </a:rPr>
              <a:t>ابداع (= اختراع) </a:t>
            </a:r>
            <a:r>
              <a:rPr lang="fa-IR" sz="3200" dirty="0">
                <a:cs typeface="B Nazanin" panose="00000400000000000000" pitchFamily="2" charset="-78"/>
              </a:rPr>
              <a:t>یک راهکار یا وسیله و یا ابزار جدید برای رفع یک نیاز یا حل یک مشکل، که نیازمند استفاده از خلاقیت است.</a:t>
            </a:r>
            <a:r>
              <a:rPr lang="fa-IR" dirty="0" smtClean="0"/>
              <a:t> </a:t>
            </a:r>
            <a:endParaRPr lang="fa-IR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33194" y="1039413"/>
            <a:ext cx="8229600" cy="6613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4400" b="1" dirty="0">
                <a:solidFill>
                  <a:schemeClr val="accent1">
                    <a:lumMod val="75000"/>
                  </a:schemeClr>
                </a:solidFill>
                <a:cs typeface="B Nazanin" panose="00000400000000000000" pitchFamily="2" charset="-78"/>
              </a:rPr>
              <a:t>حل مساله </a:t>
            </a:r>
            <a:r>
              <a:rPr lang="fa-IR" sz="4400" b="1" dirty="0">
                <a:solidFill>
                  <a:srgbClr val="FF0000"/>
                </a:solidFill>
                <a:cs typeface="B Nazanin" panose="00000400000000000000" pitchFamily="2" charset="-78"/>
              </a:rPr>
              <a:t>خلاق</a:t>
            </a:r>
            <a:r>
              <a:rPr lang="fa-IR" sz="4400" b="1" dirty="0">
                <a:solidFill>
                  <a:schemeClr val="accent1">
                    <a:lumMod val="75000"/>
                  </a:schemeClr>
                </a:solidFill>
                <a:cs typeface="B Nazanin" panose="00000400000000000000" pitchFamily="2" charset="-78"/>
              </a:rPr>
              <a:t> </a:t>
            </a:r>
            <a:endParaRPr lang="en-US" sz="4400" b="1" dirty="0">
              <a:solidFill>
                <a:schemeClr val="accent1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44208" y="6372036"/>
            <a:ext cx="37444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کارگاه آموزشی حل مساله  خلاق </a:t>
            </a:r>
            <a:endParaRPr lang="fa-IR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7787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4639</TotalTime>
  <Words>600</Words>
  <Application>Microsoft Office PowerPoint</Application>
  <PresentationFormat>On-screen Show (4:3)</PresentationFormat>
  <Paragraphs>86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2  Titr</vt:lpstr>
      <vt:lpstr>B Mitra</vt:lpstr>
      <vt:lpstr>B Nazanin</vt:lpstr>
      <vt:lpstr>Calibri</vt:lpstr>
      <vt:lpstr>Constantia</vt:lpstr>
      <vt:lpstr>Majalla UI</vt:lpstr>
      <vt:lpstr>Wingdings 2</vt:lpstr>
      <vt:lpstr>Flow</vt:lpstr>
      <vt:lpstr>سلام  خوش‌آمد صمیمانه  و وقت بخیر  به دوستان گرامی  </vt:lpstr>
      <vt:lpstr>کارگاه آموزشی حل مساله خلاق</vt:lpstr>
      <vt:lpstr>عواقب سوء ناتوانی در حل مساله </vt:lpstr>
      <vt:lpstr>سوال / مساله / سائل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تغییر باورها: تغییر زندگی</dc:title>
  <dc:creator>Taali</dc:creator>
  <cp:lastModifiedBy>tpp</cp:lastModifiedBy>
  <cp:revision>95</cp:revision>
  <dcterms:created xsi:type="dcterms:W3CDTF">2019-08-10T06:00:47Z</dcterms:created>
  <dcterms:modified xsi:type="dcterms:W3CDTF">2023-07-12T12:00:19Z</dcterms:modified>
</cp:coreProperties>
</file>