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3" r:id="rId3"/>
    <p:sldId id="334" r:id="rId4"/>
    <p:sldId id="257" r:id="rId5"/>
    <p:sldId id="258" r:id="rId6"/>
    <p:sldId id="335" r:id="rId7"/>
    <p:sldId id="259" r:id="rId8"/>
    <p:sldId id="336" r:id="rId9"/>
    <p:sldId id="337" r:id="rId10"/>
    <p:sldId id="338" r:id="rId11"/>
    <p:sldId id="339" r:id="rId12"/>
    <p:sldId id="340" r:id="rId13"/>
    <p:sldId id="348" r:id="rId14"/>
    <p:sldId id="342" r:id="rId15"/>
    <p:sldId id="343" r:id="rId16"/>
    <p:sldId id="344" r:id="rId17"/>
    <p:sldId id="345" r:id="rId18"/>
    <p:sldId id="346" r:id="rId19"/>
    <p:sldId id="347"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264" r:id="rId36"/>
    <p:sldId id="364" r:id="rId37"/>
    <p:sldId id="365" r:id="rId38"/>
    <p:sldId id="366" r:id="rId39"/>
    <p:sldId id="289" r:id="rId40"/>
    <p:sldId id="33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5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5" d="100"/>
          <a:sy n="65" d="100"/>
        </p:scale>
        <p:origin x="7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687053-69BE-49D3-A326-946DC4F555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229752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87053-69BE-49D3-A326-946DC4F555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2664544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87053-69BE-49D3-A326-946DC4F555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323892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687053-69BE-49D3-A326-946DC4F555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169879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687053-69BE-49D3-A326-946DC4F5554C}"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104800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687053-69BE-49D3-A326-946DC4F5554C}"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303019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687053-69BE-49D3-A326-946DC4F5554C}"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59893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687053-69BE-49D3-A326-946DC4F5554C}"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150065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87053-69BE-49D3-A326-946DC4F5554C}"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422048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687053-69BE-49D3-A326-946DC4F5554C}"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49789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687053-69BE-49D3-A326-946DC4F5554C}"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09695-F877-4D75-8567-B64D600AF5A2}" type="slidenum">
              <a:rPr lang="en-US" smtClean="0"/>
              <a:t>‹#›</a:t>
            </a:fld>
            <a:endParaRPr lang="en-US"/>
          </a:p>
        </p:txBody>
      </p:sp>
    </p:spTree>
    <p:extLst>
      <p:ext uri="{BB962C8B-B14F-4D97-AF65-F5344CB8AC3E}">
        <p14:creationId xmlns:p14="http://schemas.microsoft.com/office/powerpoint/2010/main" val="2904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87053-69BE-49D3-A326-946DC4F5554C}" type="datetimeFigureOut">
              <a:rPr lang="en-US" smtClean="0"/>
              <a:t>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09695-F877-4D75-8567-B64D600AF5A2}" type="slidenum">
              <a:rPr lang="en-US" smtClean="0"/>
              <a:t>‹#›</a:t>
            </a:fld>
            <a:endParaRPr lang="en-US"/>
          </a:p>
        </p:txBody>
      </p:sp>
    </p:spTree>
    <p:extLst>
      <p:ext uri="{BB962C8B-B14F-4D97-AF65-F5344CB8AC3E}">
        <p14:creationId xmlns:p14="http://schemas.microsoft.com/office/powerpoint/2010/main" val="3677915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2" y="-28995"/>
            <a:ext cx="12192000" cy="7676535"/>
          </a:xfrm>
          <a:prstGeom prst="rect">
            <a:avLst/>
          </a:prstGeom>
        </p:spPr>
      </p:pic>
      <p:sp>
        <p:nvSpPr>
          <p:cNvPr id="5" name="TextBox 4"/>
          <p:cNvSpPr txBox="1"/>
          <p:nvPr/>
        </p:nvSpPr>
        <p:spPr>
          <a:xfrm>
            <a:off x="4513383" y="871984"/>
            <a:ext cx="7627643" cy="2585323"/>
          </a:xfrm>
          <a:prstGeom prst="rect">
            <a:avLst/>
          </a:prstGeom>
          <a:noFill/>
        </p:spPr>
        <p:txBody>
          <a:bodyPr wrap="square" rtlCol="0">
            <a:spAutoFit/>
          </a:bodyPr>
          <a:lstStyle/>
          <a:p>
            <a:pPr algn="r">
              <a:lnSpc>
                <a:spcPct val="150000"/>
              </a:lnSpc>
            </a:pPr>
            <a:r>
              <a:rPr lang="fa-IR" sz="3200" dirty="0" smtClean="0">
                <a:solidFill>
                  <a:schemeClr val="bg1"/>
                </a:solidFill>
                <a:effectLst>
                  <a:outerShdw blurRad="38100" dist="38100" dir="2700000" algn="tl">
                    <a:srgbClr val="000000">
                      <a:alpha val="43137"/>
                    </a:srgbClr>
                  </a:outerShdw>
                </a:effectLst>
                <a:cs typeface="B Titr" panose="00000700000000000000" pitchFamily="2" charset="-78"/>
              </a:rPr>
              <a:t>  همایش آموزشی</a:t>
            </a:r>
          </a:p>
          <a:p>
            <a:pPr algn="ctr">
              <a:lnSpc>
                <a:spcPct val="150000"/>
              </a:lnSpc>
            </a:pPr>
            <a:r>
              <a:rPr lang="fa-IR" sz="2800" dirty="0" smtClean="0">
                <a:solidFill>
                  <a:schemeClr val="bg1"/>
                </a:solidFill>
                <a:effectLst>
                  <a:outerShdw blurRad="38100" dist="38100" dir="2700000" algn="tl">
                    <a:srgbClr val="000000">
                      <a:alpha val="43137"/>
                    </a:srgbClr>
                  </a:outerShdw>
                </a:effectLst>
                <a:cs typeface="B Titr" panose="00000700000000000000" pitchFamily="2" charset="-78"/>
              </a:rPr>
              <a:t>خلق ثروت و اشتغال‌زایی انبوه از طریق صنایع دستی:</a:t>
            </a:r>
          </a:p>
          <a:p>
            <a:pPr algn="ctr">
              <a:lnSpc>
                <a:spcPct val="150000"/>
              </a:lnSpc>
            </a:pPr>
            <a:r>
              <a:rPr lang="fa-IR" sz="4400" dirty="0" smtClean="0">
                <a:solidFill>
                  <a:schemeClr val="bg1"/>
                </a:solidFill>
                <a:effectLst>
                  <a:outerShdw blurRad="38100" dist="38100" dir="2700000" algn="tl">
                    <a:srgbClr val="000000">
                      <a:alpha val="43137"/>
                    </a:srgbClr>
                  </a:outerShdw>
                </a:effectLst>
                <a:cs typeface="B Titr" panose="00000700000000000000" pitchFamily="2" charset="-78"/>
              </a:rPr>
              <a:t> امید و راهی هست</a:t>
            </a:r>
            <a:r>
              <a:rPr lang="fa-IR" sz="4800" dirty="0" smtClean="0">
                <a:solidFill>
                  <a:schemeClr val="bg1"/>
                </a:solidFill>
                <a:effectLst>
                  <a:outerShdw blurRad="38100" dist="38100" dir="2700000" algn="tl">
                    <a:srgbClr val="000000">
                      <a:alpha val="43137"/>
                    </a:srgbClr>
                  </a:outerShdw>
                </a:effectLst>
                <a:cs typeface="B Titr" panose="00000700000000000000" pitchFamily="2" charset="-78"/>
              </a:rPr>
              <a:t>؟</a:t>
            </a:r>
            <a:endParaRPr lang="fa-IR" sz="4800" dirty="0">
              <a:solidFill>
                <a:schemeClr val="bg1"/>
              </a:solidFill>
              <a:effectLst>
                <a:outerShdw blurRad="38100" dist="38100" dir="2700000" algn="tl">
                  <a:srgbClr val="000000">
                    <a:alpha val="43137"/>
                  </a:srgbClr>
                </a:outerShdw>
              </a:effectLst>
              <a:cs typeface="B Titr" panose="00000700000000000000" pitchFamily="2" charset="-78"/>
            </a:endParaRPr>
          </a:p>
        </p:txBody>
      </p:sp>
      <p:sp>
        <p:nvSpPr>
          <p:cNvPr id="6" name="TextBox 5"/>
          <p:cNvSpPr txBox="1"/>
          <p:nvPr/>
        </p:nvSpPr>
        <p:spPr>
          <a:xfrm>
            <a:off x="6297044" y="4230031"/>
            <a:ext cx="4454013" cy="1585049"/>
          </a:xfrm>
          <a:prstGeom prst="rect">
            <a:avLst/>
          </a:prstGeom>
          <a:noFill/>
        </p:spPr>
        <p:txBody>
          <a:bodyPr wrap="square" rtlCol="0">
            <a:spAutoFit/>
          </a:bodyPr>
          <a:lstStyle/>
          <a:p>
            <a:pPr algn="ctr" rtl="1"/>
            <a:r>
              <a:rPr lang="fa-IR" sz="2000" b="1" dirty="0">
                <a:solidFill>
                  <a:srgbClr val="FFCA08"/>
                </a:solidFill>
                <a:cs typeface="B Titr" panose="00000700000000000000" pitchFamily="2" charset="-78"/>
              </a:rPr>
              <a:t>ارائه دهنده: </a:t>
            </a:r>
            <a:r>
              <a:rPr lang="fa-IR" sz="2000" b="1" dirty="0" smtClean="0">
                <a:solidFill>
                  <a:srgbClr val="FFCA08"/>
                </a:solidFill>
                <a:cs typeface="B Titr" panose="00000700000000000000" pitchFamily="2" charset="-78"/>
              </a:rPr>
              <a:t>فهیمه بذری</a:t>
            </a:r>
            <a:endParaRPr lang="fa-IR" sz="2000" b="1" dirty="0">
              <a:solidFill>
                <a:srgbClr val="FFCA08"/>
              </a:solidFill>
              <a:cs typeface="B Titr" panose="00000700000000000000" pitchFamily="2" charset="-78"/>
            </a:endParaRPr>
          </a:p>
          <a:p>
            <a:pPr algn="ctr" rtl="1"/>
            <a:endParaRPr lang="fa-IR" sz="2000" b="1" dirty="0">
              <a:solidFill>
                <a:srgbClr val="FFCA08"/>
              </a:solidFill>
              <a:cs typeface="B Titr" panose="00000700000000000000" pitchFamily="2" charset="-78"/>
            </a:endParaRPr>
          </a:p>
          <a:p>
            <a:pPr algn="ctr" rtl="1">
              <a:lnSpc>
                <a:spcPct val="150000"/>
              </a:lnSpc>
            </a:pPr>
            <a:r>
              <a:rPr lang="fa-IR" sz="2000" b="1" dirty="0">
                <a:solidFill>
                  <a:srgbClr val="FFCA08"/>
                </a:solidFill>
                <a:cs typeface="B Titr" panose="00000700000000000000" pitchFamily="2" charset="-78"/>
              </a:rPr>
              <a:t>ارائه شده: </a:t>
            </a:r>
            <a:endParaRPr lang="fa-IR" sz="2000" b="1" dirty="0" smtClean="0">
              <a:solidFill>
                <a:srgbClr val="FFCA08"/>
              </a:solidFill>
              <a:cs typeface="B Titr" panose="00000700000000000000" pitchFamily="2" charset="-78"/>
            </a:endParaRPr>
          </a:p>
          <a:p>
            <a:pPr algn="ctr" rtl="1">
              <a:lnSpc>
                <a:spcPct val="150000"/>
              </a:lnSpc>
            </a:pPr>
            <a:r>
              <a:rPr lang="fa-IR" b="1" dirty="0" smtClean="0">
                <a:solidFill>
                  <a:srgbClr val="FFCA08"/>
                </a:solidFill>
                <a:cs typeface="B Titr" panose="00000700000000000000" pitchFamily="2" charset="-78"/>
              </a:rPr>
              <a:t>تاریخ: 1401/10/20</a:t>
            </a: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4260" y="3487632"/>
            <a:ext cx="2671334" cy="2800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54" y="1640699"/>
            <a:ext cx="2537784" cy="244141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668" y="4105780"/>
            <a:ext cx="1411078" cy="1614449"/>
          </a:xfrm>
          <a:prstGeom prst="rect">
            <a:avLst/>
          </a:prstGeom>
        </p:spPr>
      </p:pic>
    </p:spTree>
    <p:extLst>
      <p:ext uri="{BB962C8B-B14F-4D97-AF65-F5344CB8AC3E}">
        <p14:creationId xmlns:p14="http://schemas.microsoft.com/office/powerpoint/2010/main" val="169782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0"/>
            <a:ext cx="12192000" cy="6858000"/>
          </a:xfrm>
        </p:spPr>
      </p:pic>
      <p:sp>
        <p:nvSpPr>
          <p:cNvPr id="6" name="TextBox 5"/>
          <p:cNvSpPr txBox="1"/>
          <p:nvPr/>
        </p:nvSpPr>
        <p:spPr>
          <a:xfrm>
            <a:off x="176463" y="393576"/>
            <a:ext cx="7539790" cy="2215991"/>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به</a:t>
            </a:r>
            <a:r>
              <a:rPr kumimoji="0" lang="fa-IR" sz="2400" b="1" i="0" u="none" strike="noStrike" kern="1200" cap="none" spc="0" normalizeH="0" noProof="0" dirty="0" smtClean="0">
                <a:ln>
                  <a:noFill/>
                </a:ln>
                <a:solidFill>
                  <a:srgbClr val="FFC000"/>
                </a:solidFill>
                <a:effectLst/>
                <a:uLnTx/>
                <a:uFillTx/>
                <a:latin typeface="Calibri" panose="020F0502020204030204"/>
                <a:ea typeface="+mn-ea"/>
                <a:cs typeface="B Nazanin" panose="00000400000000000000" pitchFamily="2" charset="-78"/>
              </a:rPr>
              <a:t> باور آینده‌پژوهان تمدن بشری تاکنون  4 موج را تجربه کرده است:</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b="1" baseline="0" dirty="0" smtClean="0">
                <a:solidFill>
                  <a:srgbClr val="FFC000"/>
                </a:solidFill>
                <a:latin typeface="Calibri" panose="020F0502020204030204"/>
                <a:cs typeface="B Nazanin" panose="00000400000000000000" pitchFamily="2" charset="-78"/>
              </a:rPr>
              <a:t>(1) موج اول:</a:t>
            </a:r>
            <a:r>
              <a:rPr lang="fa-IR" sz="2400" b="1" dirty="0" smtClean="0">
                <a:solidFill>
                  <a:srgbClr val="FFC000"/>
                </a:solidFill>
                <a:latin typeface="Calibri" panose="020F0502020204030204"/>
                <a:cs typeface="B Nazanin" panose="00000400000000000000" pitchFamily="2" charset="-78"/>
              </a:rPr>
              <a:t> عصر کشاورزی               (2) موج دوم: عصر صنتعی</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(3)</a:t>
            </a:r>
            <a:r>
              <a:rPr kumimoji="0" lang="fa-IR" sz="2400" b="1" i="0" u="none" strike="noStrike" kern="1200" cap="none" spc="0" normalizeH="0" noProof="0" dirty="0" smtClean="0">
                <a:ln>
                  <a:noFill/>
                </a:ln>
                <a:solidFill>
                  <a:srgbClr val="FFC000"/>
                </a:solidFill>
                <a:effectLst/>
                <a:uLnTx/>
                <a:uFillTx/>
                <a:latin typeface="Calibri" panose="020F0502020204030204"/>
                <a:ea typeface="+mn-ea"/>
                <a:cs typeface="B Nazanin" panose="00000400000000000000" pitchFamily="2" charset="-78"/>
              </a:rPr>
              <a:t> موج سوم: عصر دانش                  (4) موج چهارم: عصر خلاقیت </a:t>
            </a:r>
            <a:r>
              <a:rPr kumimoji="0" lang="fa-IR" sz="2000" b="1" i="0" u="none" strike="noStrike" kern="1200" cap="none" spc="0" normalizeH="0" noProof="0" dirty="0" smtClean="0">
                <a:ln>
                  <a:noFill/>
                </a:ln>
                <a:solidFill>
                  <a:srgbClr val="FFC000"/>
                </a:solidFill>
                <a:effectLst/>
                <a:uLnTx/>
                <a:uFillTx/>
                <a:latin typeface="Calibri" panose="020F0502020204030204"/>
                <a:cs typeface="B Nazanin" panose="00000400000000000000" pitchFamily="2" charset="-78"/>
              </a:rPr>
              <a:t>که</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000" b="1" dirty="0">
                <a:solidFill>
                  <a:srgbClr val="FFC000"/>
                </a:solidFill>
                <a:latin typeface="Calibri" panose="020F0502020204030204"/>
                <a:cs typeface="B Nazanin" panose="00000400000000000000" pitchFamily="2" charset="-78"/>
              </a:rPr>
              <a:t> </a:t>
            </a:r>
            <a:r>
              <a:rPr lang="fa-IR" sz="2000" b="1" dirty="0" smtClean="0">
                <a:solidFill>
                  <a:srgbClr val="FFC000"/>
                </a:solidFill>
                <a:latin typeface="Calibri" panose="020F0502020204030204"/>
                <a:cs typeface="B Nazanin" panose="00000400000000000000" pitchFamily="2" charset="-78"/>
              </a:rPr>
              <a:t>                                                                           </a:t>
            </a:r>
            <a:r>
              <a:rPr kumimoji="0" lang="fa-IR" sz="2000" b="1" i="0" u="none" strike="noStrike" kern="1200" cap="none" spc="0" normalizeH="0" noProof="0" dirty="0" smtClean="0">
                <a:ln>
                  <a:noFill/>
                </a:ln>
                <a:solidFill>
                  <a:srgbClr val="FFC000"/>
                </a:solidFill>
                <a:effectLst/>
                <a:uLnTx/>
                <a:uFillTx/>
                <a:latin typeface="Calibri" panose="020F0502020204030204"/>
                <a:cs typeface="B Nazanin" panose="00000400000000000000" pitchFamily="2" charset="-78"/>
              </a:rPr>
              <a:t> عصر معنویت هم نامیده شده است.</a:t>
            </a:r>
            <a:endParaRPr kumimoji="0" lang="en-US" sz="2000" b="1" i="0" u="none" strike="noStrike" kern="1200" cap="none" spc="0" normalizeH="0" baseline="0" noProof="0" dirty="0">
              <a:ln>
                <a:noFill/>
              </a:ln>
              <a:solidFill>
                <a:srgbClr val="FFC000"/>
              </a:solidFill>
              <a:effectLst/>
              <a:uLnTx/>
              <a:uFillTx/>
              <a:latin typeface="Calibri" panose="020F0502020204030204"/>
              <a:cs typeface="B Nazanin" panose="00000400000000000000" pitchFamily="2" charset="-78"/>
            </a:endParaRPr>
          </a:p>
        </p:txBody>
      </p:sp>
      <p:sp>
        <p:nvSpPr>
          <p:cNvPr id="5" name="TextBox 4"/>
          <p:cNvSpPr txBox="1"/>
          <p:nvPr/>
        </p:nvSpPr>
        <p:spPr>
          <a:xfrm>
            <a:off x="8540767" y="1989351"/>
            <a:ext cx="2508585" cy="2785378"/>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دنیای</a:t>
            </a: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 </a:t>
            </a:r>
            <a:r>
              <a:rPr lang="fa-IR" sz="4000" b="1" dirty="0" smtClean="0">
                <a:solidFill>
                  <a:srgbClr val="002060"/>
                </a:solidFill>
                <a:latin typeface="Calibri" panose="020F0502020204030204"/>
                <a:cs typeface="B Nazanin" panose="00000400000000000000" pitchFamily="2" charset="-78"/>
              </a:rPr>
              <a:t>آینده</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چگونه</a:t>
            </a: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 </a:t>
            </a:r>
            <a:r>
              <a:rPr lang="fa-IR" sz="4000" b="1" baseline="0" dirty="0" smtClean="0">
                <a:solidFill>
                  <a:srgbClr val="002060"/>
                </a:solidFill>
                <a:latin typeface="Calibri" panose="020F0502020204030204"/>
                <a:cs typeface="B Nazanin" panose="00000400000000000000" pitchFamily="2" charset="-78"/>
              </a:rPr>
              <a:t>است؟</a:t>
            </a:r>
            <a:r>
              <a:rPr lang="fa-IR" sz="4000" b="1" dirty="0" smtClean="0">
                <a:solidFill>
                  <a:srgbClr val="002060"/>
                </a:solidFill>
                <a:latin typeface="Calibri" panose="020F0502020204030204"/>
                <a:cs typeface="B Nazanin" panose="00000400000000000000" pitchFamily="2" charset="-78"/>
              </a:rPr>
              <a:t>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(ادامه)</a:t>
            </a:r>
            <a:endParaRPr kumimoji="0" lang="en-US" sz="4000" b="1" i="0" u="none" strike="noStrike" kern="1200" cap="none" spc="0" normalizeH="0" baseline="0" noProof="0" dirty="0">
              <a:ln>
                <a:noFill/>
              </a:ln>
              <a:solidFill>
                <a:srgbClr val="002060"/>
              </a:solidFill>
              <a:effectLst/>
              <a:uLnTx/>
              <a:uFillTx/>
              <a:latin typeface="Calibri" panose="020F0502020204030204"/>
              <a:cs typeface="B Nazanin" panose="00000400000000000000" pitchFamily="2" charset="-78"/>
            </a:endParaRPr>
          </a:p>
        </p:txBody>
      </p:sp>
      <p:sp>
        <p:nvSpPr>
          <p:cNvPr id="8" name="TextBox 7"/>
          <p:cNvSpPr txBox="1"/>
          <p:nvPr/>
        </p:nvSpPr>
        <p:spPr>
          <a:xfrm>
            <a:off x="40341" y="2733610"/>
            <a:ext cx="7716253" cy="188578"/>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grpSp>
        <p:nvGrpSpPr>
          <p:cNvPr id="9" name="Group 8"/>
          <p:cNvGrpSpPr/>
          <p:nvPr/>
        </p:nvGrpSpPr>
        <p:grpSpPr>
          <a:xfrm>
            <a:off x="715205" y="2908243"/>
            <a:ext cx="6462303" cy="2398396"/>
            <a:chOff x="920735" y="1697859"/>
            <a:chExt cx="6462303" cy="2398396"/>
          </a:xfrm>
        </p:grpSpPr>
        <p:sp>
          <p:nvSpPr>
            <p:cNvPr id="10" name="Title 1"/>
            <p:cNvSpPr txBox="1">
              <a:spLocks/>
            </p:cNvSpPr>
            <p:nvPr/>
          </p:nvSpPr>
          <p:spPr>
            <a:xfrm>
              <a:off x="5754001" y="1697859"/>
              <a:ext cx="992756" cy="678375"/>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موج چهارم</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1" name="Title 1"/>
            <p:cNvSpPr txBox="1">
              <a:spLocks/>
            </p:cNvSpPr>
            <p:nvPr/>
          </p:nvSpPr>
          <p:spPr>
            <a:xfrm>
              <a:off x="1159905" y="1828475"/>
              <a:ext cx="1073804" cy="486309"/>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lnSpcReduction="100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موج اول</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2" name="Title 1"/>
            <p:cNvSpPr txBox="1">
              <a:spLocks/>
            </p:cNvSpPr>
            <p:nvPr/>
          </p:nvSpPr>
          <p:spPr>
            <a:xfrm>
              <a:off x="4184751" y="1771074"/>
              <a:ext cx="1040881" cy="601112"/>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موج سوم </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3" name="Title 1"/>
            <p:cNvSpPr txBox="1">
              <a:spLocks/>
            </p:cNvSpPr>
            <p:nvPr/>
          </p:nvSpPr>
          <p:spPr>
            <a:xfrm>
              <a:off x="2658401" y="1779596"/>
              <a:ext cx="1197900" cy="519428"/>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موج دوم</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4" name="Title 1"/>
            <p:cNvSpPr txBox="1">
              <a:spLocks/>
            </p:cNvSpPr>
            <p:nvPr/>
          </p:nvSpPr>
          <p:spPr>
            <a:xfrm>
              <a:off x="1102839" y="2644344"/>
              <a:ext cx="1214240" cy="649039"/>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عصر کشاورزی</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5" name="Title 1"/>
            <p:cNvSpPr txBox="1">
              <a:spLocks/>
            </p:cNvSpPr>
            <p:nvPr/>
          </p:nvSpPr>
          <p:spPr>
            <a:xfrm>
              <a:off x="2658401" y="2609431"/>
              <a:ext cx="1156941" cy="634131"/>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عصر صنعتی</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6" name="Title 1"/>
            <p:cNvSpPr txBox="1">
              <a:spLocks/>
            </p:cNvSpPr>
            <p:nvPr/>
          </p:nvSpPr>
          <p:spPr>
            <a:xfrm>
              <a:off x="4045973" y="2514073"/>
              <a:ext cx="1221296" cy="779310"/>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عصر  دانش</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7" name="Title 1"/>
            <p:cNvSpPr txBox="1">
              <a:spLocks/>
            </p:cNvSpPr>
            <p:nvPr/>
          </p:nvSpPr>
          <p:spPr>
            <a:xfrm>
              <a:off x="5572208" y="2775187"/>
              <a:ext cx="1339320" cy="88131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fontScale="97500" lnSpcReduction="10000"/>
            </a:bodyPr>
            <a:lstStyle>
              <a:lvl1pPr algn="ctr" defTabSz="914400" rtl="1" eaLnBrk="1" latinLnBrk="0" hangingPunct="1">
                <a:lnSpc>
                  <a:spcPct val="83000"/>
                </a:lnSpc>
                <a:spcBef>
                  <a:spcPct val="0"/>
                </a:spcBef>
                <a:buNone/>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marL="0" marR="0" lvl="0" indent="0" defTabSz="914400" rtl="1" eaLnBrk="1" fontAlgn="auto" latinLnBrk="0" hangingPunct="1">
                <a:lnSpc>
                  <a:spcPct val="150000"/>
                </a:lnSpc>
                <a:spcBef>
                  <a:spcPct val="0"/>
                </a:spcBef>
                <a:spcAft>
                  <a:spcPts val="0"/>
                </a:spcAft>
                <a:buClrTx/>
                <a:buSzTx/>
                <a:buFontTx/>
                <a:buNone/>
                <a:tabLst/>
                <a:defRPr/>
              </a:pPr>
              <a:r>
                <a:rPr kumimoji="0" lang="fa-IR" sz="1800" b="1"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rPr>
                <a:t>عصر خلاقیت</a:t>
              </a:r>
            </a:p>
            <a:p>
              <a:pPr marL="0" marR="0" lvl="0" indent="0" defTabSz="914400" rtl="1" eaLnBrk="1" fontAlgn="auto" latinLnBrk="0" hangingPunct="1">
                <a:lnSpc>
                  <a:spcPct val="150000"/>
                </a:lnSpc>
                <a:spcBef>
                  <a:spcPct val="0"/>
                </a:spcBef>
                <a:spcAft>
                  <a:spcPts val="0"/>
                </a:spcAft>
                <a:buClrTx/>
                <a:buSzTx/>
                <a:buFontTx/>
                <a:buNone/>
                <a:tabLst/>
                <a:defRPr/>
              </a:pPr>
              <a:r>
                <a:rPr lang="fa-IR" sz="1800" b="1" dirty="0" smtClean="0">
                  <a:solidFill>
                    <a:srgbClr val="FFFF00"/>
                  </a:solidFill>
                  <a:effectLst/>
                  <a:latin typeface="Century Gothic" panose="020B0502020202020204"/>
                  <a:cs typeface="B Nazanin" panose="00000400000000000000" pitchFamily="2" charset="-78"/>
                </a:rPr>
                <a:t>یا عصر معنویت</a:t>
              </a:r>
              <a:endParaRPr kumimoji="0" lang="fa-IR" sz="1600" i="0" u="none" strike="noStrike" kern="1200" cap="all" spc="-100" normalizeH="0" baseline="0" noProof="0" dirty="0" smtClean="0">
                <a:ln>
                  <a:noFill/>
                </a:ln>
                <a:solidFill>
                  <a:srgbClr val="FFFF00"/>
                </a:solidFill>
                <a:effectLst/>
                <a:uLnTx/>
                <a:uFillTx/>
                <a:latin typeface="Century Gothic" panose="020B0502020202020204"/>
                <a:ea typeface="+mn-ea"/>
                <a:cs typeface="B Nazanin" panose="00000400000000000000" pitchFamily="2" charset="-78"/>
              </a:endParaRPr>
            </a:p>
          </p:txBody>
        </p:sp>
        <p:sp>
          <p:nvSpPr>
            <p:cNvPr id="18" name="Freeform 17"/>
            <p:cNvSpPr/>
            <p:nvPr/>
          </p:nvSpPr>
          <p:spPr>
            <a:xfrm>
              <a:off x="2472878" y="2237788"/>
              <a:ext cx="1758779" cy="1804702"/>
            </a:xfrm>
            <a:custGeom>
              <a:avLst/>
              <a:gdLst>
                <a:gd name="connsiteX0" fmla="*/ 0 w 2067481"/>
                <a:gd name="connsiteY0" fmla="*/ 1572234 h 1804702"/>
                <a:gd name="connsiteX1" fmla="*/ 866274 w 2067481"/>
                <a:gd name="connsiteY1" fmla="*/ 107 h 1804702"/>
                <a:gd name="connsiteX2" fmla="*/ 1957137 w 2067481"/>
                <a:gd name="connsiteY2" fmla="*/ 1636402 h 1804702"/>
                <a:gd name="connsiteX3" fmla="*/ 1973179 w 2067481"/>
                <a:gd name="connsiteY3" fmla="*/ 1668486 h 1804702"/>
              </a:gdLst>
              <a:ahLst/>
              <a:cxnLst>
                <a:cxn ang="0">
                  <a:pos x="connsiteX0" y="connsiteY0"/>
                </a:cxn>
                <a:cxn ang="0">
                  <a:pos x="connsiteX1" y="connsiteY1"/>
                </a:cxn>
                <a:cxn ang="0">
                  <a:pos x="connsiteX2" y="connsiteY2"/>
                </a:cxn>
                <a:cxn ang="0">
                  <a:pos x="connsiteX3" y="connsiteY3"/>
                </a:cxn>
              </a:cxnLst>
              <a:rect l="l" t="t" r="r" b="b"/>
              <a:pathLst>
                <a:path w="2067481" h="1804702">
                  <a:moveTo>
                    <a:pt x="0" y="1572234"/>
                  </a:moveTo>
                  <a:cubicBezTo>
                    <a:pt x="270042" y="780823"/>
                    <a:pt x="540085" y="-10588"/>
                    <a:pt x="866274" y="107"/>
                  </a:cubicBezTo>
                  <a:cubicBezTo>
                    <a:pt x="1192464" y="10802"/>
                    <a:pt x="1772653" y="1358339"/>
                    <a:pt x="1957137" y="1636402"/>
                  </a:cubicBezTo>
                  <a:cubicBezTo>
                    <a:pt x="2141621" y="1914465"/>
                    <a:pt x="2057400" y="1791475"/>
                    <a:pt x="1973179" y="1668486"/>
                  </a:cubicBezTo>
                </a:path>
              </a:pathLst>
            </a:cu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solidFill>
                  <a:srgbClr val="FFFF00"/>
                </a:solidFill>
              </a:endParaRPr>
            </a:p>
          </p:txBody>
        </p:sp>
        <p:sp>
          <p:nvSpPr>
            <p:cNvPr id="19" name="Freeform 18"/>
            <p:cNvSpPr/>
            <p:nvPr/>
          </p:nvSpPr>
          <p:spPr>
            <a:xfrm>
              <a:off x="3864833" y="2291553"/>
              <a:ext cx="1966337" cy="1804702"/>
            </a:xfrm>
            <a:custGeom>
              <a:avLst/>
              <a:gdLst>
                <a:gd name="connsiteX0" fmla="*/ 0 w 2067481"/>
                <a:gd name="connsiteY0" fmla="*/ 1572234 h 1804702"/>
                <a:gd name="connsiteX1" fmla="*/ 866274 w 2067481"/>
                <a:gd name="connsiteY1" fmla="*/ 107 h 1804702"/>
                <a:gd name="connsiteX2" fmla="*/ 1957137 w 2067481"/>
                <a:gd name="connsiteY2" fmla="*/ 1636402 h 1804702"/>
                <a:gd name="connsiteX3" fmla="*/ 1973179 w 2067481"/>
                <a:gd name="connsiteY3" fmla="*/ 1668486 h 1804702"/>
              </a:gdLst>
              <a:ahLst/>
              <a:cxnLst>
                <a:cxn ang="0">
                  <a:pos x="connsiteX0" y="connsiteY0"/>
                </a:cxn>
                <a:cxn ang="0">
                  <a:pos x="connsiteX1" y="connsiteY1"/>
                </a:cxn>
                <a:cxn ang="0">
                  <a:pos x="connsiteX2" y="connsiteY2"/>
                </a:cxn>
                <a:cxn ang="0">
                  <a:pos x="connsiteX3" y="connsiteY3"/>
                </a:cxn>
              </a:cxnLst>
              <a:rect l="l" t="t" r="r" b="b"/>
              <a:pathLst>
                <a:path w="2067481" h="1804702">
                  <a:moveTo>
                    <a:pt x="0" y="1572234"/>
                  </a:moveTo>
                  <a:cubicBezTo>
                    <a:pt x="270042" y="780823"/>
                    <a:pt x="540085" y="-10588"/>
                    <a:pt x="866274" y="107"/>
                  </a:cubicBezTo>
                  <a:cubicBezTo>
                    <a:pt x="1192464" y="10802"/>
                    <a:pt x="1772653" y="1358339"/>
                    <a:pt x="1957137" y="1636402"/>
                  </a:cubicBezTo>
                  <a:cubicBezTo>
                    <a:pt x="2141621" y="1914465"/>
                    <a:pt x="2057400" y="1791475"/>
                    <a:pt x="1973179" y="1668486"/>
                  </a:cubicBezTo>
                </a:path>
              </a:pathLst>
            </a:cu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solidFill>
                  <a:srgbClr val="FFFF00"/>
                </a:solidFill>
              </a:endParaRPr>
            </a:p>
          </p:txBody>
        </p:sp>
        <p:sp>
          <p:nvSpPr>
            <p:cNvPr id="20" name="Freeform 19"/>
            <p:cNvSpPr/>
            <p:nvPr/>
          </p:nvSpPr>
          <p:spPr>
            <a:xfrm>
              <a:off x="920735" y="2244897"/>
              <a:ext cx="1863741" cy="1804702"/>
            </a:xfrm>
            <a:custGeom>
              <a:avLst/>
              <a:gdLst>
                <a:gd name="connsiteX0" fmla="*/ 0 w 2067481"/>
                <a:gd name="connsiteY0" fmla="*/ 1572234 h 1804702"/>
                <a:gd name="connsiteX1" fmla="*/ 866274 w 2067481"/>
                <a:gd name="connsiteY1" fmla="*/ 107 h 1804702"/>
                <a:gd name="connsiteX2" fmla="*/ 1957137 w 2067481"/>
                <a:gd name="connsiteY2" fmla="*/ 1636402 h 1804702"/>
                <a:gd name="connsiteX3" fmla="*/ 1973179 w 2067481"/>
                <a:gd name="connsiteY3" fmla="*/ 1668486 h 1804702"/>
              </a:gdLst>
              <a:ahLst/>
              <a:cxnLst>
                <a:cxn ang="0">
                  <a:pos x="connsiteX0" y="connsiteY0"/>
                </a:cxn>
                <a:cxn ang="0">
                  <a:pos x="connsiteX1" y="connsiteY1"/>
                </a:cxn>
                <a:cxn ang="0">
                  <a:pos x="connsiteX2" y="connsiteY2"/>
                </a:cxn>
                <a:cxn ang="0">
                  <a:pos x="connsiteX3" y="connsiteY3"/>
                </a:cxn>
              </a:cxnLst>
              <a:rect l="l" t="t" r="r" b="b"/>
              <a:pathLst>
                <a:path w="2067481" h="1804702">
                  <a:moveTo>
                    <a:pt x="0" y="1572234"/>
                  </a:moveTo>
                  <a:cubicBezTo>
                    <a:pt x="270042" y="780823"/>
                    <a:pt x="540085" y="-10588"/>
                    <a:pt x="866274" y="107"/>
                  </a:cubicBezTo>
                  <a:cubicBezTo>
                    <a:pt x="1192464" y="10802"/>
                    <a:pt x="1772653" y="1358339"/>
                    <a:pt x="1957137" y="1636402"/>
                  </a:cubicBezTo>
                  <a:cubicBezTo>
                    <a:pt x="2141621" y="1914465"/>
                    <a:pt x="2057400" y="1791475"/>
                    <a:pt x="1973179" y="1668486"/>
                  </a:cubicBezTo>
                </a:path>
              </a:pathLst>
            </a:cu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solidFill>
                  <a:srgbClr val="FFFF00"/>
                </a:solidFill>
              </a:endParaRPr>
            </a:p>
          </p:txBody>
        </p:sp>
        <p:sp>
          <p:nvSpPr>
            <p:cNvPr id="21" name="Freeform 20"/>
            <p:cNvSpPr/>
            <p:nvPr/>
          </p:nvSpPr>
          <p:spPr>
            <a:xfrm>
              <a:off x="5369035" y="2283033"/>
              <a:ext cx="2014003" cy="1766566"/>
            </a:xfrm>
            <a:custGeom>
              <a:avLst/>
              <a:gdLst>
                <a:gd name="connsiteX0" fmla="*/ 0 w 2067481"/>
                <a:gd name="connsiteY0" fmla="*/ 1572234 h 1804702"/>
                <a:gd name="connsiteX1" fmla="*/ 866274 w 2067481"/>
                <a:gd name="connsiteY1" fmla="*/ 107 h 1804702"/>
                <a:gd name="connsiteX2" fmla="*/ 1957137 w 2067481"/>
                <a:gd name="connsiteY2" fmla="*/ 1636402 h 1804702"/>
                <a:gd name="connsiteX3" fmla="*/ 1973179 w 2067481"/>
                <a:gd name="connsiteY3" fmla="*/ 1668486 h 1804702"/>
              </a:gdLst>
              <a:ahLst/>
              <a:cxnLst>
                <a:cxn ang="0">
                  <a:pos x="connsiteX0" y="connsiteY0"/>
                </a:cxn>
                <a:cxn ang="0">
                  <a:pos x="connsiteX1" y="connsiteY1"/>
                </a:cxn>
                <a:cxn ang="0">
                  <a:pos x="connsiteX2" y="connsiteY2"/>
                </a:cxn>
                <a:cxn ang="0">
                  <a:pos x="connsiteX3" y="connsiteY3"/>
                </a:cxn>
              </a:cxnLst>
              <a:rect l="l" t="t" r="r" b="b"/>
              <a:pathLst>
                <a:path w="2067481" h="1804702">
                  <a:moveTo>
                    <a:pt x="0" y="1572234"/>
                  </a:moveTo>
                  <a:cubicBezTo>
                    <a:pt x="270042" y="780823"/>
                    <a:pt x="540085" y="-10588"/>
                    <a:pt x="866274" y="107"/>
                  </a:cubicBezTo>
                  <a:cubicBezTo>
                    <a:pt x="1192464" y="10802"/>
                    <a:pt x="1772653" y="1358339"/>
                    <a:pt x="1957137" y="1636402"/>
                  </a:cubicBezTo>
                  <a:cubicBezTo>
                    <a:pt x="2141621" y="1914465"/>
                    <a:pt x="2057400" y="1791475"/>
                    <a:pt x="1973179" y="1668486"/>
                  </a:cubicBezTo>
                </a:path>
              </a:pathLst>
            </a:custGeom>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solidFill>
                  <a:srgbClr val="FFFF00"/>
                </a:solidFill>
              </a:endParaRPr>
            </a:p>
          </p:txBody>
        </p:sp>
      </p:grpSp>
      <p:grpSp>
        <p:nvGrpSpPr>
          <p:cNvPr id="22" name="Group 21"/>
          <p:cNvGrpSpPr/>
          <p:nvPr/>
        </p:nvGrpSpPr>
        <p:grpSpPr>
          <a:xfrm>
            <a:off x="294329" y="5780462"/>
            <a:ext cx="8105865" cy="608498"/>
            <a:chOff x="2549432" y="5300133"/>
            <a:chExt cx="8105865" cy="608498"/>
          </a:xfrm>
        </p:grpSpPr>
        <p:cxnSp>
          <p:nvCxnSpPr>
            <p:cNvPr id="23" name="Straight Arrow Connector 22"/>
            <p:cNvCxnSpPr/>
            <p:nvPr/>
          </p:nvCxnSpPr>
          <p:spPr>
            <a:xfrm>
              <a:off x="3073400" y="5300133"/>
              <a:ext cx="6688667" cy="0"/>
            </a:xfrm>
            <a:prstGeom prst="straightConnector1">
              <a:avLst/>
            </a:prstGeom>
            <a:ln w="57150">
              <a:tailEnd type="triangle"/>
            </a:ln>
          </p:spPr>
          <p:style>
            <a:lnRef idx="3">
              <a:schemeClr val="accent4"/>
            </a:lnRef>
            <a:fillRef idx="0">
              <a:schemeClr val="accent4"/>
            </a:fillRef>
            <a:effectRef idx="2">
              <a:schemeClr val="accent4"/>
            </a:effectRef>
            <a:fontRef idx="minor">
              <a:schemeClr val="tx1"/>
            </a:fontRef>
          </p:style>
        </p:cxnSp>
        <p:sp>
          <p:nvSpPr>
            <p:cNvPr id="24" name="TextBox 23"/>
            <p:cNvSpPr txBox="1"/>
            <p:nvPr/>
          </p:nvSpPr>
          <p:spPr>
            <a:xfrm>
              <a:off x="5240493" y="5372345"/>
              <a:ext cx="1921933" cy="307777"/>
            </a:xfrm>
            <a:prstGeom prst="rect">
              <a:avLst/>
            </a:prstGeom>
            <a:noFill/>
          </p:spPr>
          <p:txBody>
            <a:bodyPr wrap="square" rtlCol="0">
              <a:spAutoFit/>
            </a:bodyPr>
            <a:lstStyle>
              <a:defPPr>
                <a:defRPr lang="en-US"/>
              </a:defPPr>
              <a:lvl1pPr algn="ctr" rtl="1">
                <a:defRPr sz="1400" b="1">
                  <a:latin typeface="Footlight MT Light" panose="0204060206030A020304" pitchFamily="18" charset="0"/>
                  <a:cs typeface="B Nazanin" panose="00000400000000000000" pitchFamily="2" charset="-78"/>
                </a:defRPr>
              </a:lvl1pPr>
            </a:lstStyle>
            <a:p>
              <a:r>
                <a:rPr lang="fa-IR" dirty="0" smtClean="0">
                  <a:solidFill>
                    <a:srgbClr val="FFFF00"/>
                  </a:solidFill>
                </a:rPr>
                <a:t>1950م</a:t>
              </a:r>
              <a:endParaRPr lang="en-US" dirty="0">
                <a:solidFill>
                  <a:srgbClr val="FFFF00"/>
                </a:solidFill>
              </a:endParaRPr>
            </a:p>
          </p:txBody>
        </p:sp>
        <p:sp>
          <p:nvSpPr>
            <p:cNvPr id="25" name="TextBox 24"/>
            <p:cNvSpPr txBox="1"/>
            <p:nvPr/>
          </p:nvSpPr>
          <p:spPr>
            <a:xfrm>
              <a:off x="3604425" y="5461596"/>
              <a:ext cx="1921933" cy="307777"/>
            </a:xfrm>
            <a:prstGeom prst="rect">
              <a:avLst/>
            </a:prstGeom>
            <a:noFill/>
          </p:spPr>
          <p:txBody>
            <a:bodyPr wrap="square" rtlCol="0">
              <a:spAutoFit/>
            </a:bodyPr>
            <a:lstStyle/>
            <a:p>
              <a:pPr algn="ctr" rtl="1"/>
              <a:r>
                <a:rPr lang="fa-IR" sz="1400" b="1" dirty="0" smtClean="0">
                  <a:solidFill>
                    <a:srgbClr val="FFFF00"/>
                  </a:solidFill>
                  <a:latin typeface="Footlight MT Light" panose="0204060206030A020304" pitchFamily="18" charset="0"/>
                  <a:cs typeface="B Nazanin" panose="00000400000000000000" pitchFamily="2" charset="-78"/>
                </a:rPr>
                <a:t>1750م</a:t>
              </a:r>
              <a:endParaRPr lang="en-US" sz="1400" b="1" dirty="0">
                <a:solidFill>
                  <a:srgbClr val="FFFF00"/>
                </a:solidFill>
                <a:latin typeface="Footlight MT Light" panose="0204060206030A020304" pitchFamily="18" charset="0"/>
                <a:cs typeface="B Nazanin" panose="00000400000000000000" pitchFamily="2" charset="-78"/>
              </a:endParaRPr>
            </a:p>
          </p:txBody>
        </p:sp>
        <p:sp>
          <p:nvSpPr>
            <p:cNvPr id="26" name="TextBox 25"/>
            <p:cNvSpPr txBox="1"/>
            <p:nvPr/>
          </p:nvSpPr>
          <p:spPr>
            <a:xfrm>
              <a:off x="8733364" y="5359342"/>
              <a:ext cx="1921933" cy="307777"/>
            </a:xfrm>
            <a:prstGeom prst="rect">
              <a:avLst/>
            </a:prstGeom>
            <a:noFill/>
          </p:spPr>
          <p:txBody>
            <a:bodyPr wrap="square" rtlCol="0">
              <a:spAutoFit/>
            </a:bodyPr>
            <a:lstStyle>
              <a:defPPr>
                <a:defRPr lang="en-US"/>
              </a:defPPr>
              <a:lvl1pPr algn="ctr" rtl="1">
                <a:defRPr sz="1400" b="1">
                  <a:latin typeface="Footlight MT Light" panose="0204060206030A020304" pitchFamily="18" charset="0"/>
                  <a:cs typeface="B Nazanin" panose="00000400000000000000" pitchFamily="2" charset="-78"/>
                </a:defRPr>
              </a:lvl1pPr>
            </a:lstStyle>
            <a:p>
              <a:r>
                <a:rPr lang="fa-IR" dirty="0" smtClean="0">
                  <a:solidFill>
                    <a:srgbClr val="FFFF00"/>
                  </a:solidFill>
                </a:rPr>
                <a:t>تاکنون </a:t>
              </a:r>
              <a:endParaRPr lang="en-US" dirty="0">
                <a:solidFill>
                  <a:srgbClr val="FFFF00"/>
                </a:solidFill>
              </a:endParaRPr>
            </a:p>
          </p:txBody>
        </p:sp>
        <p:sp>
          <p:nvSpPr>
            <p:cNvPr id="27" name="TextBox 26"/>
            <p:cNvSpPr txBox="1"/>
            <p:nvPr/>
          </p:nvSpPr>
          <p:spPr>
            <a:xfrm>
              <a:off x="2549432" y="5385411"/>
              <a:ext cx="999067" cy="523220"/>
            </a:xfrm>
            <a:prstGeom prst="rect">
              <a:avLst/>
            </a:prstGeom>
            <a:noFill/>
          </p:spPr>
          <p:txBody>
            <a:bodyPr wrap="square" rtlCol="1">
              <a:spAutoFit/>
            </a:bodyPr>
            <a:lstStyle>
              <a:defPPr>
                <a:defRPr lang="en-US"/>
              </a:defPPr>
            </a:lstStyle>
            <a:p>
              <a:pPr algn="ctr" rtl="1"/>
              <a:r>
                <a:rPr lang="fa-IR" sz="1400" b="1" dirty="0" smtClean="0">
                  <a:solidFill>
                    <a:srgbClr val="FFFF00"/>
                  </a:solidFill>
                  <a:latin typeface="Footlight MT Light" panose="0204060206030A020304" pitchFamily="18" charset="0"/>
                  <a:cs typeface="B Nazanin" panose="00000400000000000000" pitchFamily="2" charset="-78"/>
                </a:rPr>
                <a:t>آغاز تاریخ بشر</a:t>
              </a:r>
              <a:endParaRPr lang="fa-IR" sz="1400" b="1" dirty="0">
                <a:solidFill>
                  <a:srgbClr val="FFFF00"/>
                </a:solidFill>
                <a:latin typeface="Footlight MT Light" panose="0204060206030A020304" pitchFamily="18" charset="0"/>
                <a:cs typeface="B Nazanin" panose="00000400000000000000" pitchFamily="2" charset="-78"/>
              </a:endParaRPr>
            </a:p>
          </p:txBody>
        </p:sp>
      </p:grpSp>
      <p:sp>
        <p:nvSpPr>
          <p:cNvPr id="28" name="Title 27"/>
          <p:cNvSpPr txBox="1">
            <a:spLocks noGrp="1"/>
          </p:cNvSpPr>
          <p:nvPr>
            <p:ph type="title"/>
          </p:nvPr>
        </p:nvSpPr>
        <p:spPr>
          <a:xfrm>
            <a:off x="4642471" y="5866369"/>
            <a:ext cx="1636068" cy="291618"/>
          </a:xfrm>
          <a:prstGeom prst="rect">
            <a:avLst/>
          </a:prstGeom>
          <a:noFill/>
        </p:spPr>
        <p:txBody>
          <a:bodyPr wrap="square" rtlCol="0">
            <a:spAutoFit/>
          </a:bodyPr>
          <a:lstStyle>
            <a:defPPr>
              <a:defRPr lang="en-US"/>
            </a:defPPr>
            <a:lvl1pPr algn="ctr" rtl="1">
              <a:defRPr sz="1400" b="1">
                <a:latin typeface="Footlight MT Light" panose="0204060206030A020304" pitchFamily="18" charset="0"/>
                <a:cs typeface="B Nazanin" panose="00000400000000000000" pitchFamily="2" charset="-78"/>
              </a:defRPr>
            </a:lvl1pPr>
          </a:lstStyle>
          <a:p>
            <a:r>
              <a:rPr lang="fa-IR" dirty="0" smtClean="0">
                <a:solidFill>
                  <a:srgbClr val="FFFF00"/>
                </a:solidFill>
              </a:rPr>
              <a:t>2000م</a:t>
            </a:r>
            <a:endParaRPr lang="en-US" dirty="0">
              <a:solidFill>
                <a:srgbClr val="FFFF00"/>
              </a:solidFill>
            </a:endParaRPr>
          </a:p>
        </p:txBody>
      </p:sp>
      <p:cxnSp>
        <p:nvCxnSpPr>
          <p:cNvPr id="4" name="Straight Connector 3"/>
          <p:cNvCxnSpPr/>
          <p:nvPr/>
        </p:nvCxnSpPr>
        <p:spPr>
          <a:xfrm>
            <a:off x="2310288" y="4891106"/>
            <a:ext cx="9169" cy="887752"/>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3780321" y="4892710"/>
            <a:ext cx="19925" cy="880643"/>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a:off x="5301906" y="4866888"/>
            <a:ext cx="9169" cy="887752"/>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59498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176463" y="996390"/>
            <a:ext cx="7539789" cy="4873242"/>
          </a:xfrm>
        </p:spPr>
        <p:txBody>
          <a:bodyPr>
            <a:noAutofit/>
          </a:bodyPr>
          <a:lstStyle/>
          <a:p>
            <a:pPr algn="justLow" rtl="1">
              <a:lnSpc>
                <a:spcPct val="100000"/>
              </a:lnSpc>
            </a:pPr>
            <a:r>
              <a:rPr lang="fa-IR" sz="2800" b="1" dirty="0" smtClean="0">
                <a:solidFill>
                  <a:schemeClr val="bg1">
                    <a:lumMod val="95000"/>
                  </a:schemeClr>
                </a:solidFill>
                <a:cs typeface="B Nazanin" panose="00000400000000000000" pitchFamily="2" charset="-78"/>
              </a:rPr>
              <a:t>نکته اول: </a:t>
            </a:r>
            <a:r>
              <a:rPr lang="fa-IR" sz="2800" dirty="0" smtClean="0">
                <a:solidFill>
                  <a:schemeClr val="bg1">
                    <a:lumMod val="95000"/>
                  </a:schemeClr>
                </a:solidFill>
                <a:cs typeface="B Nazanin" panose="00000400000000000000" pitchFamily="2" charset="-78"/>
              </a:rPr>
              <a:t>از روی اسم هر موج می‌توان فهمید که پول و ثروت در آن موج از کجا می‌آید. مثلاً پول و ثروت در عصر کشاورزی از زمین و کشاورزی می‌آمد. در عصر دانش، پول و ثروت از دانش سرچشمه می‌گیرد و </a:t>
            </a:r>
            <a:r>
              <a:rPr lang="fa-IR" sz="2800" b="1" dirty="0" smtClean="0">
                <a:solidFill>
                  <a:schemeClr val="bg1">
                    <a:lumMod val="95000"/>
                  </a:schemeClr>
                </a:solidFill>
                <a:cs typeface="B Nazanin" panose="00000400000000000000" pitchFamily="2" charset="-78"/>
              </a:rPr>
              <a:t>در عصر خلاقیت از صنایع، کسب‌وکارها و مشاغل خلاق.</a:t>
            </a:r>
            <a:r>
              <a:rPr lang="fa-IR" sz="2800" dirty="0" smtClean="0">
                <a:solidFill>
                  <a:schemeClr val="bg1">
                    <a:lumMod val="95000"/>
                  </a:schemeClr>
                </a:solidFill>
                <a:cs typeface="B Nazanin" panose="00000400000000000000" pitchFamily="2" charset="-78"/>
              </a:rPr>
              <a:t> اگر موج چهارم را عصر معنویت بدانیم، که هست، آن‌گاه در این موج باید بدانیم که پول و ثروت از </a:t>
            </a:r>
            <a:r>
              <a:rPr lang="fa-IR" sz="2800" b="1" dirty="0" smtClean="0">
                <a:solidFill>
                  <a:schemeClr val="bg1">
                    <a:lumMod val="95000"/>
                  </a:schemeClr>
                </a:solidFill>
                <a:cs typeface="B Nazanin" panose="00000400000000000000" pitchFamily="2" charset="-78"/>
              </a:rPr>
              <a:t>طریق کسب‌وکارها و مشاغل معنوی</a:t>
            </a:r>
            <a:r>
              <a:rPr lang="fa-IR" sz="2800" dirty="0" smtClean="0">
                <a:solidFill>
                  <a:schemeClr val="bg1">
                    <a:lumMod val="95000"/>
                  </a:schemeClr>
                </a:solidFill>
                <a:cs typeface="B Nazanin" panose="00000400000000000000" pitchFamily="2" charset="-78"/>
              </a:rPr>
              <a:t> حاصل می‌شود! </a:t>
            </a:r>
            <a:br>
              <a:rPr lang="fa-IR" sz="2800" dirty="0" smtClean="0">
                <a:solidFill>
                  <a:schemeClr val="bg1">
                    <a:lumMod val="95000"/>
                  </a:schemeClr>
                </a:solidFill>
                <a:cs typeface="B Nazanin" panose="00000400000000000000" pitchFamily="2" charset="-78"/>
              </a:rPr>
            </a:br>
            <a:r>
              <a:rPr lang="fa-IR" sz="2800" b="1" dirty="0" smtClean="0">
                <a:solidFill>
                  <a:schemeClr val="bg1">
                    <a:lumMod val="95000"/>
                  </a:schemeClr>
                </a:solidFill>
                <a:cs typeface="B Nazanin" panose="00000400000000000000" pitchFamily="2" charset="-78"/>
              </a:rPr>
              <a:t>نکته دوم: </a:t>
            </a:r>
            <a:r>
              <a:rPr lang="fa-IR" sz="2800" dirty="0" smtClean="0">
                <a:solidFill>
                  <a:schemeClr val="bg1">
                    <a:lumMod val="95000"/>
                  </a:schemeClr>
                </a:solidFill>
                <a:cs typeface="B Nazanin" panose="00000400000000000000" pitchFamily="2" charset="-78"/>
              </a:rPr>
              <a:t>کشور ما هم‌اکنون در حال گذار از موج دوم به موج سوم، یعنی عصر دانش است، در حالی که اقتصادهای پیشرفته موج چهارم را آغاز نموده‌اند. </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393576"/>
            <a:ext cx="7539790" cy="769441"/>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نکته بسیار مهم </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27320" y="1491810"/>
            <a:ext cx="2508585" cy="2785378"/>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دنیای</a:t>
            </a: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 </a:t>
            </a:r>
            <a:r>
              <a:rPr lang="fa-IR" sz="4000" b="1" dirty="0" smtClean="0">
                <a:solidFill>
                  <a:srgbClr val="002060"/>
                </a:solidFill>
                <a:latin typeface="Calibri" panose="020F0502020204030204"/>
                <a:cs typeface="B Nazanin" panose="00000400000000000000" pitchFamily="2" charset="-78"/>
              </a:rPr>
              <a:t>آینده</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چگونه</a:t>
            </a: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 </a:t>
            </a:r>
            <a:r>
              <a:rPr lang="fa-IR" sz="4000" b="1" baseline="0" dirty="0" smtClean="0">
                <a:solidFill>
                  <a:srgbClr val="002060"/>
                </a:solidFill>
                <a:latin typeface="Calibri" panose="020F0502020204030204"/>
                <a:cs typeface="B Nazanin" panose="00000400000000000000" pitchFamily="2" charset="-78"/>
              </a:rPr>
              <a:t>است؟</a:t>
            </a:r>
            <a:r>
              <a:rPr lang="fa-IR" sz="4000" b="1" dirty="0" smtClean="0">
                <a:solidFill>
                  <a:srgbClr val="002060"/>
                </a:solidFill>
                <a:latin typeface="Calibri" panose="020F0502020204030204"/>
                <a:cs typeface="B Nazanin" panose="00000400000000000000" pitchFamily="2" charset="-78"/>
              </a:rPr>
              <a:t>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(ادامه)</a:t>
            </a:r>
            <a:endParaRPr kumimoji="0" lang="en-US" sz="4000" b="1" i="0" u="none" strike="noStrike" kern="1200" cap="none" spc="0" normalizeH="0" baseline="0" noProof="0" dirty="0">
              <a:ln>
                <a:noFill/>
              </a:ln>
              <a:solidFill>
                <a:srgbClr val="002060"/>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2924913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657724" y="2624536"/>
            <a:ext cx="4283244" cy="1315452"/>
          </a:xfrm>
        </p:spPr>
        <p:txBody>
          <a:bodyPr>
            <a:noAutofit/>
          </a:bodyPr>
          <a:lstStyle/>
          <a:p>
            <a:pPr algn="r" rtl="1">
              <a:lnSpc>
                <a:spcPct val="100000"/>
              </a:lnSpc>
            </a:pPr>
            <a:r>
              <a:rPr lang="fa-IR" sz="2800" dirty="0" smtClean="0">
                <a:solidFill>
                  <a:schemeClr val="bg1">
                    <a:lumMod val="95000"/>
                  </a:schemeClr>
                </a:solidFill>
                <a:cs typeface="B Nazanin" panose="00000400000000000000" pitchFamily="2" charset="-78"/>
              </a:rPr>
              <a:t>آینده برای جامعه ما موج چهارم یا عصر خلاقیت، صنایع و مشاغل خلاق است.</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657724" y="1040822"/>
            <a:ext cx="4283243" cy="954107"/>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2800" i="0" u="none" strike="noStrike" kern="1200" cap="none" spc="0" normalizeH="0" baseline="0" noProof="0" dirty="0" smtClean="0">
                <a:ln>
                  <a:noFill/>
                </a:ln>
                <a:solidFill>
                  <a:schemeClr val="bg1"/>
                </a:solidFill>
                <a:effectLst/>
                <a:uLnTx/>
                <a:uFillTx/>
                <a:latin typeface="Calibri" panose="020F0502020204030204"/>
                <a:ea typeface="+mn-ea"/>
                <a:cs typeface="B Nazanin" panose="00000400000000000000" pitchFamily="2" charset="-78"/>
              </a:rPr>
              <a:t>آینده برای جامعه</a:t>
            </a:r>
            <a:r>
              <a:rPr kumimoji="0" lang="fa-IR" sz="2800" i="0" u="none" strike="noStrike" kern="1200" cap="none" spc="0" normalizeH="0" noProof="0" dirty="0" smtClean="0">
                <a:ln>
                  <a:noFill/>
                </a:ln>
                <a:solidFill>
                  <a:schemeClr val="bg1"/>
                </a:solidFill>
                <a:effectLst/>
                <a:uLnTx/>
                <a:uFillTx/>
                <a:latin typeface="Calibri" panose="020F0502020204030204"/>
                <a:ea typeface="+mn-ea"/>
                <a:cs typeface="B Nazanin" panose="00000400000000000000" pitchFamily="2" charset="-78"/>
              </a:rPr>
              <a:t> ما عصر دانش است که تازه شروع شده است. </a:t>
            </a:r>
            <a:endParaRPr kumimoji="0" lang="en-US" sz="2800" i="0" u="none" strike="noStrike" kern="1200" cap="none" spc="0" normalizeH="0" baseline="0" noProof="0" dirty="0">
              <a:ln>
                <a:noFill/>
              </a:ln>
              <a:solidFill>
                <a:schemeClr val="bg1"/>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8517354" y="932185"/>
            <a:ext cx="2508585" cy="3539430"/>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دنیای </a:t>
            </a:r>
          </a:p>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آینده </a:t>
            </a:r>
          </a:p>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چگونه است؟</a:t>
            </a:r>
          </a:p>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p>
          <a:p>
            <a:pPr marL="0" marR="0" lvl="0" indent="0" algn="ctr"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سه تصویر</a:t>
            </a:r>
          </a:p>
          <a:p>
            <a:pPr marL="0" marR="0" lvl="0" indent="0" algn="ctr"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از دنیای آینده </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9" name="Title 1"/>
          <p:cNvSpPr txBox="1">
            <a:spLocks/>
          </p:cNvSpPr>
          <p:nvPr/>
        </p:nvSpPr>
        <p:spPr>
          <a:xfrm>
            <a:off x="224588" y="4311788"/>
            <a:ext cx="4716380" cy="16242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100000"/>
              </a:lnSpc>
            </a:pPr>
            <a:r>
              <a:rPr lang="fa-IR" sz="2800" dirty="0" smtClean="0">
                <a:solidFill>
                  <a:schemeClr val="bg1">
                    <a:lumMod val="95000"/>
                  </a:schemeClr>
                </a:solidFill>
                <a:cs typeface="B Nazanin" panose="00000400000000000000" pitchFamily="2" charset="-78"/>
              </a:rPr>
              <a:t>آینده برای جامعه ما موج چهارم یا عصر معنویت، کسب‌وکارها و مشاغل معنوی است.</a:t>
            </a:r>
            <a:endParaRPr lang="en-US" sz="3200" dirty="0">
              <a:solidFill>
                <a:schemeClr val="bg1">
                  <a:lumMod val="95000"/>
                </a:schemeClr>
              </a:solidFill>
              <a:cs typeface="B Nazanin" panose="00000400000000000000" pitchFamily="2" charset="-78"/>
            </a:endParaRPr>
          </a:p>
        </p:txBody>
      </p:sp>
      <p:sp>
        <p:nvSpPr>
          <p:cNvPr id="3" name="Oval 2"/>
          <p:cNvSpPr/>
          <p:nvPr/>
        </p:nvSpPr>
        <p:spPr>
          <a:xfrm>
            <a:off x="5133473" y="879458"/>
            <a:ext cx="2502569" cy="1431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Nazanin" panose="00000400000000000000" pitchFamily="2" charset="-78"/>
              </a:rPr>
              <a:t>تصویر اول </a:t>
            </a:r>
            <a:endParaRPr lang="fa-IR" sz="2800" b="1" dirty="0">
              <a:solidFill>
                <a:schemeClr val="tx1"/>
              </a:solidFill>
              <a:cs typeface="B Nazanin" panose="00000400000000000000" pitchFamily="2" charset="-78"/>
            </a:endParaRPr>
          </a:p>
        </p:txBody>
      </p:sp>
      <p:sp>
        <p:nvSpPr>
          <p:cNvPr id="10" name="Oval 9"/>
          <p:cNvSpPr/>
          <p:nvPr/>
        </p:nvSpPr>
        <p:spPr>
          <a:xfrm>
            <a:off x="5133472" y="2554705"/>
            <a:ext cx="2502569" cy="1431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Nazanin" panose="00000400000000000000" pitchFamily="2" charset="-78"/>
              </a:rPr>
              <a:t>تصویر دوم</a:t>
            </a:r>
            <a:endParaRPr lang="fa-IR" sz="2800" b="1" dirty="0">
              <a:solidFill>
                <a:schemeClr val="tx1"/>
              </a:solidFill>
              <a:cs typeface="B Nazanin" panose="00000400000000000000" pitchFamily="2" charset="-78"/>
            </a:endParaRPr>
          </a:p>
        </p:txBody>
      </p:sp>
      <p:sp>
        <p:nvSpPr>
          <p:cNvPr id="11" name="Oval 10"/>
          <p:cNvSpPr/>
          <p:nvPr/>
        </p:nvSpPr>
        <p:spPr>
          <a:xfrm>
            <a:off x="5165556" y="4310162"/>
            <a:ext cx="2502569" cy="14317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smtClean="0">
                <a:solidFill>
                  <a:schemeClr val="tx1"/>
                </a:solidFill>
                <a:cs typeface="B Nazanin" panose="00000400000000000000" pitchFamily="2" charset="-78"/>
              </a:rPr>
              <a:t>تصویر سوم </a:t>
            </a:r>
            <a:endParaRPr lang="fa-IR" sz="28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344445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96563"/>
            <a:ext cx="12191999" cy="7685903"/>
          </a:xfrm>
        </p:spPr>
      </p:pic>
      <p:sp>
        <p:nvSpPr>
          <p:cNvPr id="6" name="TextBox 5"/>
          <p:cNvSpPr txBox="1"/>
          <p:nvPr/>
        </p:nvSpPr>
        <p:spPr>
          <a:xfrm>
            <a:off x="3192378" y="1582404"/>
            <a:ext cx="5807243" cy="2862322"/>
          </a:xfrm>
          <a:prstGeom prst="rect">
            <a:avLst/>
          </a:prstGeom>
          <a:noFill/>
        </p:spPr>
        <p:txBody>
          <a:bodyPr wrap="square" rtlCol="0">
            <a:spAutoFit/>
          </a:bodyPr>
          <a:lstStyle/>
          <a:p>
            <a:pPr marR="0" lvl="0" algn="ctr" defTabSz="914400" rtl="1" eaLnBrk="1" fontAlgn="auto" latinLnBrk="0" hangingPunct="1">
              <a:lnSpc>
                <a:spcPct val="150000"/>
              </a:lnSpc>
              <a:spcBef>
                <a:spcPts val="0"/>
              </a:spcBef>
              <a:spcAft>
                <a:spcPts val="0"/>
              </a:spcAft>
              <a:buClrTx/>
              <a:buSzTx/>
              <a:tabLst/>
              <a:defRPr/>
            </a:pPr>
            <a:r>
              <a:rPr lang="fa-IR" sz="4000" b="1" dirty="0" smtClean="0">
                <a:solidFill>
                  <a:srgbClr val="FFCA08"/>
                </a:solidFill>
                <a:latin typeface="Calibri" panose="020F0502020204030204"/>
                <a:cs typeface="B Nazanin" panose="00000400000000000000" pitchFamily="2" charset="-78"/>
              </a:rPr>
              <a:t>فصل (2): صنایع دستی: زمینه‌ای خوش‌آتیه، برای خلق ثروت و اشتغال‌زایی در کشور و استان ما </a:t>
            </a:r>
            <a:endParaRPr kumimoji="0" lang="en-US" sz="4000" b="1"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3400237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8416"/>
            <a:ext cx="12192000" cy="6858000"/>
          </a:xfrm>
        </p:spPr>
      </p:pic>
      <p:sp>
        <p:nvSpPr>
          <p:cNvPr id="2" name="Title 1"/>
          <p:cNvSpPr>
            <a:spLocks noGrp="1"/>
          </p:cNvSpPr>
          <p:nvPr>
            <p:ph type="title"/>
          </p:nvPr>
        </p:nvSpPr>
        <p:spPr>
          <a:xfrm>
            <a:off x="224588" y="2163529"/>
            <a:ext cx="5197644" cy="2067578"/>
          </a:xfrm>
        </p:spPr>
        <p:txBody>
          <a:bodyPr>
            <a:noAutofit/>
          </a:bodyPr>
          <a:lstStyle/>
          <a:p>
            <a:pPr algn="r" rtl="1">
              <a:lnSpc>
                <a:spcPct val="100000"/>
              </a:lnSpc>
            </a:pPr>
            <a:r>
              <a:rPr lang="fa-IR" sz="2800" dirty="0" smtClean="0">
                <a:solidFill>
                  <a:srgbClr val="FFC000"/>
                </a:solidFill>
                <a:cs typeface="B Nazanin" panose="00000400000000000000" pitchFamily="2" charset="-78"/>
              </a:rPr>
              <a:t>موج چهارم، یعنی عصر خلاقیت، به ما می‌گوید که اقتصاد کشور ما در آینده از نوع </a:t>
            </a:r>
            <a:r>
              <a:rPr lang="fa-IR" sz="2800" b="1" dirty="0" smtClean="0">
                <a:solidFill>
                  <a:srgbClr val="FFC000"/>
                </a:solidFill>
                <a:cs typeface="B Nazanin" panose="00000400000000000000" pitchFamily="2" charset="-78"/>
              </a:rPr>
              <a:t>اقتصاد خلاق </a:t>
            </a:r>
            <a:r>
              <a:rPr lang="fa-IR" sz="2800" dirty="0" smtClean="0">
                <a:solidFill>
                  <a:srgbClr val="FFC000"/>
                </a:solidFill>
                <a:cs typeface="B Nazanin" panose="00000400000000000000" pitchFamily="2" charset="-78"/>
              </a:rPr>
              <a:t>خواهد بود؛ اقتصادی که موتور توسعه و پیشرفت آن، </a:t>
            </a:r>
            <a:r>
              <a:rPr lang="fa-IR" sz="2800" b="1" dirty="0" smtClean="0">
                <a:solidFill>
                  <a:srgbClr val="FFC000"/>
                </a:solidFill>
                <a:cs typeface="B Nazanin" panose="00000400000000000000" pitchFamily="2" charset="-78"/>
              </a:rPr>
              <a:t>صنایع خلاق</a:t>
            </a:r>
            <a:r>
              <a:rPr lang="fa-IR" sz="2800" dirty="0" smtClean="0">
                <a:solidFill>
                  <a:srgbClr val="FFC000"/>
                </a:solidFill>
                <a:cs typeface="B Nazanin" panose="00000400000000000000" pitchFamily="2" charset="-78"/>
              </a:rPr>
              <a:t> است.</a:t>
            </a:r>
            <a:endParaRPr lang="en-US" sz="3200" dirty="0">
              <a:solidFill>
                <a:srgbClr val="FFC000"/>
              </a:solidFill>
              <a:cs typeface="B Nazanin" panose="00000400000000000000" pitchFamily="2" charset="-78"/>
            </a:endParaRPr>
          </a:p>
        </p:txBody>
      </p:sp>
      <p:sp>
        <p:nvSpPr>
          <p:cNvPr id="6" name="TextBox 5"/>
          <p:cNvSpPr txBox="1"/>
          <p:nvPr/>
        </p:nvSpPr>
        <p:spPr>
          <a:xfrm>
            <a:off x="292264" y="178193"/>
            <a:ext cx="5245770" cy="1815882"/>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lang="fa-IR" sz="2800" dirty="0" smtClean="0">
                <a:solidFill>
                  <a:prstClr val="white"/>
                </a:solidFill>
                <a:latin typeface="Calibri" panose="020F0502020204030204"/>
                <a:cs typeface="B Nazanin" panose="00000400000000000000" pitchFamily="2" charset="-78"/>
              </a:rPr>
              <a:t>با توجه به فرا رسیدن عصر دانش، همه صنایع و کسب‌وکارهایی که بخواهند باقی بمانند و شکفته شوند، لزوماً باید </a:t>
            </a:r>
            <a:r>
              <a:rPr lang="fa-IR" sz="2800" b="1" dirty="0" smtClean="0">
                <a:solidFill>
                  <a:prstClr val="white"/>
                </a:solidFill>
                <a:latin typeface="Calibri" panose="020F0502020204030204"/>
                <a:cs typeface="B Nazanin" panose="00000400000000000000" pitchFamily="2" charset="-78"/>
              </a:rPr>
              <a:t>دانش‌بنیان</a:t>
            </a:r>
            <a:r>
              <a:rPr lang="fa-IR" sz="2800" dirty="0" smtClean="0">
                <a:solidFill>
                  <a:prstClr val="white"/>
                </a:solidFill>
                <a:latin typeface="Calibri" panose="020F0502020204030204"/>
                <a:cs typeface="B Nazanin" panose="00000400000000000000" pitchFamily="2" charset="-78"/>
              </a:rPr>
              <a:t> شوند، از جمله صنایع دستی.</a:t>
            </a:r>
            <a:endParaRPr kumimoji="0" lang="en-US" sz="280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
        <p:nvSpPr>
          <p:cNvPr id="5" name="TextBox 4"/>
          <p:cNvSpPr txBox="1"/>
          <p:nvPr/>
        </p:nvSpPr>
        <p:spPr>
          <a:xfrm>
            <a:off x="8541417" y="131992"/>
            <a:ext cx="2508585" cy="6247864"/>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sng"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3</a:t>
            </a: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تصویری که در فصل پیش از آینده کشور به دست دادیم، چه تصویری از آینده صنایع دستی به ما می‌دهند؟</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9" name="Title 1"/>
          <p:cNvSpPr txBox="1">
            <a:spLocks/>
          </p:cNvSpPr>
          <p:nvPr/>
        </p:nvSpPr>
        <p:spPr>
          <a:xfrm>
            <a:off x="224588" y="4231106"/>
            <a:ext cx="5197644" cy="16242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2800" i="0" u="none" strike="noStrike" kern="1200" cap="none" spc="0" normalizeH="0" baseline="0" noProof="0" dirty="0" smtClean="0">
                <a:ln>
                  <a:noFill/>
                </a:ln>
                <a:solidFill>
                  <a:prstClr val="white">
                    <a:lumMod val="95000"/>
                  </a:prstClr>
                </a:solidFill>
                <a:effectLst/>
                <a:uLnTx/>
                <a:uFillTx/>
                <a:latin typeface="Calibri Light" panose="020F0302020204030204"/>
                <a:ea typeface="+mj-ea"/>
                <a:cs typeface="B Nazanin" panose="00000400000000000000" pitchFamily="2" charset="-78"/>
              </a:rPr>
              <a:t>موج چهارم به مفهوم</a:t>
            </a:r>
            <a:r>
              <a:rPr kumimoji="0" lang="fa-IR" sz="2800" i="0" u="none" strike="noStrike" kern="1200" cap="none" spc="0" normalizeH="0" noProof="0" dirty="0" smtClean="0">
                <a:ln>
                  <a:noFill/>
                </a:ln>
                <a:solidFill>
                  <a:prstClr val="white">
                    <a:lumMod val="95000"/>
                  </a:prstClr>
                </a:solidFill>
                <a:effectLst/>
                <a:uLnTx/>
                <a:uFillTx/>
                <a:latin typeface="Calibri Light" panose="020F0302020204030204"/>
                <a:ea typeface="+mj-ea"/>
                <a:cs typeface="B Nazanin" panose="00000400000000000000" pitchFamily="2" charset="-78"/>
              </a:rPr>
              <a:t> عصر معنویت به ما یادآور می‌شود که اقتصاد کشور در آینده یک اقتصاد معنوی و متکی بر کسب‌وکارها و </a:t>
            </a:r>
            <a:r>
              <a:rPr kumimoji="0" lang="fa-IR" sz="2800" b="1" i="0" u="none" strike="noStrike" kern="1200" cap="none" spc="0" normalizeH="0" noProof="0" dirty="0" smtClean="0">
                <a:ln>
                  <a:noFill/>
                </a:ln>
                <a:solidFill>
                  <a:prstClr val="white">
                    <a:lumMod val="95000"/>
                  </a:prstClr>
                </a:solidFill>
                <a:effectLst/>
                <a:uLnTx/>
                <a:uFillTx/>
                <a:latin typeface="Calibri Light" panose="020F0302020204030204"/>
                <a:ea typeface="+mj-ea"/>
                <a:cs typeface="B Nazanin" panose="00000400000000000000" pitchFamily="2" charset="-78"/>
              </a:rPr>
              <a:t>مشاغل معنوی </a:t>
            </a:r>
            <a:r>
              <a:rPr kumimoji="0" lang="fa-IR" sz="2800" i="0" u="none" strike="noStrike" kern="1200" cap="none" spc="0" normalizeH="0" noProof="0" dirty="0" smtClean="0">
                <a:ln>
                  <a:noFill/>
                </a:ln>
                <a:solidFill>
                  <a:prstClr val="white">
                    <a:lumMod val="95000"/>
                  </a:prstClr>
                </a:solidFill>
                <a:effectLst/>
                <a:uLnTx/>
                <a:uFillTx/>
                <a:latin typeface="Calibri Light" panose="020F0302020204030204"/>
                <a:ea typeface="+mj-ea"/>
                <a:cs typeface="B Nazanin" panose="00000400000000000000" pitchFamily="2" charset="-78"/>
              </a:rPr>
              <a:t>خواهد بود. </a:t>
            </a:r>
            <a:endParaRPr kumimoji="0" lang="en-US" sz="3200" i="0" u="none" strike="noStrike" kern="1200" cap="none" spc="0" normalizeH="0" baseline="0" noProof="0" dirty="0">
              <a:ln>
                <a:noFill/>
              </a:ln>
              <a:solidFill>
                <a:prstClr val="white">
                  <a:lumMod val="95000"/>
                </a:prstClr>
              </a:solidFill>
              <a:effectLst/>
              <a:uLnTx/>
              <a:uFillTx/>
              <a:latin typeface="Calibri Light" panose="020F0302020204030204"/>
              <a:ea typeface="+mj-ea"/>
              <a:cs typeface="B Nazanin" panose="00000400000000000000" pitchFamily="2" charset="-78"/>
            </a:endParaRPr>
          </a:p>
        </p:txBody>
      </p:sp>
      <p:sp>
        <p:nvSpPr>
          <p:cNvPr id="3" name="Oval 2"/>
          <p:cNvSpPr/>
          <p:nvPr/>
        </p:nvSpPr>
        <p:spPr>
          <a:xfrm>
            <a:off x="5598691" y="420239"/>
            <a:ext cx="2181730" cy="12604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تصویر اول </a:t>
            </a:r>
            <a:endPar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10" name="Oval 9"/>
          <p:cNvSpPr/>
          <p:nvPr/>
        </p:nvSpPr>
        <p:spPr>
          <a:xfrm>
            <a:off x="5524752" y="2392128"/>
            <a:ext cx="2213809" cy="1307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تصویر دوم</a:t>
            </a:r>
            <a:endPar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11" name="Oval 10"/>
          <p:cNvSpPr/>
          <p:nvPr/>
        </p:nvSpPr>
        <p:spPr>
          <a:xfrm>
            <a:off x="5608470" y="4455237"/>
            <a:ext cx="2171951" cy="1224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تصویر سوم </a:t>
            </a:r>
            <a:endParaRPr kumimoji="0" lang="fa-IR" sz="28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1749831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176464" y="1640541"/>
            <a:ext cx="7539790" cy="4946639"/>
          </a:xfrm>
        </p:spPr>
        <p:txBody>
          <a:bodyPr>
            <a:noAutofit/>
          </a:bodyPr>
          <a:lstStyle/>
          <a:p>
            <a:pPr algn="r" rtl="1">
              <a:lnSpc>
                <a:spcPct val="100000"/>
              </a:lnSpc>
            </a:pPr>
            <a:r>
              <a:rPr lang="fa-IR" sz="2800" b="1" dirty="0" smtClean="0">
                <a:solidFill>
                  <a:schemeClr val="bg1">
                    <a:lumMod val="95000"/>
                  </a:schemeClr>
                </a:solidFill>
                <a:cs typeface="B Nazanin" panose="00000400000000000000" pitchFamily="2" charset="-78"/>
              </a:rPr>
              <a:t>همان‌طور که شکل زیر نشان می‌دهد، نوعی از صنایع با نام صنایع فرهنگی قلب صنایع خلاق را تشکیل می‌دهند. </a:t>
            </a:r>
            <a:br>
              <a:rPr lang="fa-IR" sz="2800" b="1" dirty="0" smtClean="0">
                <a:solidFill>
                  <a:schemeClr val="bg1">
                    <a:lumMod val="95000"/>
                  </a:schemeClr>
                </a:solidFill>
                <a:cs typeface="B Nazanin" panose="00000400000000000000" pitchFamily="2" charset="-78"/>
              </a:rPr>
            </a:br>
            <a:r>
              <a:rPr lang="fa-IR" sz="2800" b="1" dirty="0">
                <a:solidFill>
                  <a:schemeClr val="bg1">
                    <a:lumMod val="95000"/>
                  </a:schemeClr>
                </a:solidFill>
                <a:cs typeface="B Nazanin" panose="00000400000000000000" pitchFamily="2" charset="-78"/>
              </a:rPr>
              <a:t/>
            </a:r>
            <a:br>
              <a:rPr lang="fa-IR" sz="2800" b="1" dirty="0">
                <a:solidFill>
                  <a:schemeClr val="bg1">
                    <a:lumMod val="95000"/>
                  </a:schemeClr>
                </a:solidFill>
                <a:cs typeface="B Nazanin" panose="00000400000000000000" pitchFamily="2" charset="-78"/>
              </a:rPr>
            </a:br>
            <a:r>
              <a:rPr lang="fa-IR" sz="2800" b="1" dirty="0" smtClean="0">
                <a:solidFill>
                  <a:schemeClr val="bg1">
                    <a:lumMod val="95000"/>
                  </a:schemeClr>
                </a:solidFill>
                <a:cs typeface="B Nazanin" panose="00000400000000000000" pitchFamily="2" charset="-78"/>
              </a:rPr>
              <a:t>              </a:t>
            </a:r>
            <a:r>
              <a:rPr lang="fa-IR" sz="2400" b="1" dirty="0" smtClean="0">
                <a:solidFill>
                  <a:schemeClr val="bg1"/>
                </a:solidFill>
                <a:cs typeface="B Nazanin" panose="00000400000000000000" pitchFamily="2" charset="-78"/>
              </a:rPr>
              <a:t>صنایع خلاق</a:t>
            </a:r>
            <a:r>
              <a:rPr lang="fa-IR" sz="2800" b="1" dirty="0" smtClean="0">
                <a:solidFill>
                  <a:schemeClr val="bg1">
                    <a:lumMod val="95000"/>
                  </a:schemeClr>
                </a:solidFill>
                <a:cs typeface="B Nazanin" panose="00000400000000000000" pitchFamily="2" charset="-78"/>
              </a:rPr>
              <a:t/>
            </a:r>
            <a:br>
              <a:rPr lang="fa-IR" sz="2800" b="1" dirty="0" smtClean="0">
                <a:solidFill>
                  <a:schemeClr val="bg1">
                    <a:lumMod val="95000"/>
                  </a:schemeClr>
                </a:solidFill>
                <a:cs typeface="B Nazanin" panose="00000400000000000000" pitchFamily="2" charset="-78"/>
              </a:rPr>
            </a:br>
            <a:r>
              <a:rPr lang="fa-IR" sz="2800" b="1" dirty="0">
                <a:solidFill>
                  <a:schemeClr val="bg1">
                    <a:lumMod val="95000"/>
                  </a:schemeClr>
                </a:solidFill>
                <a:cs typeface="B Nazanin" panose="00000400000000000000" pitchFamily="2" charset="-78"/>
              </a:rPr>
              <a:t/>
            </a:r>
            <a:br>
              <a:rPr lang="fa-IR" sz="2800" b="1" dirty="0">
                <a:solidFill>
                  <a:schemeClr val="bg1">
                    <a:lumMod val="95000"/>
                  </a:schemeClr>
                </a:solidFill>
                <a:cs typeface="B Nazanin" panose="00000400000000000000" pitchFamily="2" charset="-78"/>
              </a:rPr>
            </a:br>
            <a:r>
              <a:rPr lang="fa-IR" sz="2800" b="1" dirty="0" smtClean="0">
                <a:solidFill>
                  <a:schemeClr val="bg1">
                    <a:lumMod val="95000"/>
                  </a:schemeClr>
                </a:solidFill>
                <a:cs typeface="B Nazanin" panose="00000400000000000000" pitchFamily="2" charset="-78"/>
              </a:rPr>
              <a:t/>
            </a:r>
            <a:br>
              <a:rPr lang="fa-IR" sz="2800" b="1" dirty="0" smtClean="0">
                <a:solidFill>
                  <a:schemeClr val="bg1">
                    <a:lumMod val="95000"/>
                  </a:schemeClr>
                </a:solidFill>
                <a:cs typeface="B Nazanin" panose="00000400000000000000" pitchFamily="2" charset="-78"/>
              </a:rPr>
            </a:br>
            <a:r>
              <a:rPr lang="fa-IR" sz="2800" b="1" dirty="0" smtClean="0">
                <a:solidFill>
                  <a:schemeClr val="bg1">
                    <a:lumMod val="95000"/>
                  </a:schemeClr>
                </a:solidFill>
                <a:cs typeface="B Nazanin" panose="00000400000000000000" pitchFamily="2" charset="-78"/>
              </a:rPr>
              <a:t/>
            </a:r>
            <a:br>
              <a:rPr lang="fa-IR" sz="2800" b="1" dirty="0" smtClean="0">
                <a:solidFill>
                  <a:schemeClr val="bg1">
                    <a:lumMod val="95000"/>
                  </a:schemeClr>
                </a:solidFill>
                <a:cs typeface="B Nazanin" panose="00000400000000000000" pitchFamily="2" charset="-78"/>
              </a:rPr>
            </a:br>
            <a:r>
              <a:rPr lang="fa-IR" sz="2800" b="1" dirty="0">
                <a:solidFill>
                  <a:schemeClr val="bg1">
                    <a:lumMod val="95000"/>
                  </a:schemeClr>
                </a:solidFill>
                <a:cs typeface="B Nazanin" panose="00000400000000000000" pitchFamily="2" charset="-78"/>
              </a:rPr>
              <a:t/>
            </a:r>
            <a:br>
              <a:rPr lang="fa-IR" sz="2800" b="1" dirty="0">
                <a:solidFill>
                  <a:schemeClr val="bg1">
                    <a:lumMod val="95000"/>
                  </a:schemeClr>
                </a:solidFill>
                <a:cs typeface="B Nazanin" panose="00000400000000000000" pitchFamily="2" charset="-78"/>
              </a:rPr>
            </a:br>
            <a:r>
              <a:rPr lang="fa-IR" sz="2800" b="1" dirty="0">
                <a:solidFill>
                  <a:schemeClr val="bg1">
                    <a:lumMod val="95000"/>
                  </a:schemeClr>
                </a:solidFill>
                <a:cs typeface="B Nazanin" panose="00000400000000000000" pitchFamily="2" charset="-78"/>
              </a:rPr>
              <a:t/>
            </a:r>
            <a:br>
              <a:rPr lang="fa-IR" sz="2800" b="1" dirty="0">
                <a:solidFill>
                  <a:schemeClr val="bg1">
                    <a:lumMod val="95000"/>
                  </a:schemeClr>
                </a:solidFill>
                <a:cs typeface="B Nazanin" panose="00000400000000000000" pitchFamily="2" charset="-78"/>
              </a:rPr>
            </a:br>
            <a:r>
              <a:rPr lang="fa-IR" sz="2800" b="1" dirty="0" smtClean="0">
                <a:solidFill>
                  <a:schemeClr val="bg1">
                    <a:lumMod val="95000"/>
                  </a:schemeClr>
                </a:solidFill>
                <a:cs typeface="B Nazanin" panose="00000400000000000000" pitchFamily="2" charset="-78"/>
              </a:rPr>
              <a:t>صنایع دستی یکی از شاخه‌های کلیدی صنایع فرهنگی محسوب می‌شود.</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393576"/>
            <a:ext cx="7539790" cy="1077218"/>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آیا صنایع دستی می‌توانند در تأمین نیازهای معنوی انسان امروز و آینده نقشی داشته باشند؟</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41417" y="441273"/>
            <a:ext cx="2508585" cy="5078313"/>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3600" b="1" i="0" u="sng"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3</a:t>
            </a:r>
            <a:r>
              <a:rPr kumimoji="0" lang="fa-IR" sz="36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 تصویری که در فصل پیش از آینده کشور به دست دادیم، چه تصویری از آینده صنایع دستی به ما می‌دهند؟</a:t>
            </a:r>
          </a:p>
          <a:p>
            <a:pPr marL="0" marR="0" lvl="0" indent="0" algn="ctr" defTabSz="914400" rtl="1" eaLnBrk="1" fontAlgn="auto" latinLnBrk="0" hangingPunct="1">
              <a:spcBef>
                <a:spcPts val="0"/>
              </a:spcBef>
              <a:spcAft>
                <a:spcPts val="0"/>
              </a:spcAft>
              <a:buClrTx/>
              <a:buSzTx/>
              <a:buFontTx/>
              <a:buNone/>
              <a:tabLst/>
              <a:defRPr/>
            </a:pPr>
            <a:r>
              <a:rPr lang="fa-IR" sz="3600" b="1" dirty="0" smtClean="0">
                <a:solidFill>
                  <a:srgbClr val="002060"/>
                </a:solidFill>
                <a:latin typeface="Calibri" panose="020F0502020204030204"/>
                <a:cs typeface="B Nazanin" panose="00000400000000000000" pitchFamily="2" charset="-78"/>
              </a:rPr>
              <a:t>(ادامه)</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grpSp>
        <p:nvGrpSpPr>
          <p:cNvPr id="4" name="Group 3"/>
          <p:cNvGrpSpPr/>
          <p:nvPr/>
        </p:nvGrpSpPr>
        <p:grpSpPr>
          <a:xfrm>
            <a:off x="2406315" y="2949503"/>
            <a:ext cx="2903621" cy="2582779"/>
            <a:chOff x="2494545" y="3433011"/>
            <a:chExt cx="2903621" cy="2582779"/>
          </a:xfrm>
        </p:grpSpPr>
        <p:sp>
          <p:nvSpPr>
            <p:cNvPr id="9" name="Oval 8"/>
            <p:cNvSpPr/>
            <p:nvPr/>
          </p:nvSpPr>
          <p:spPr>
            <a:xfrm>
              <a:off x="2494545" y="3433011"/>
              <a:ext cx="2903621" cy="25827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
          <p:nvSpPr>
            <p:cNvPr id="10" name="Oval 9"/>
            <p:cNvSpPr/>
            <p:nvPr/>
          </p:nvSpPr>
          <p:spPr>
            <a:xfrm>
              <a:off x="2943725" y="3875974"/>
              <a:ext cx="1965155" cy="1750445"/>
            </a:xfrm>
            <a:prstGeom prst="ellipse">
              <a:avLst/>
            </a:prstGeom>
          </p:spPr>
          <p:style>
            <a:lnRef idx="1">
              <a:schemeClr val="accent4"/>
            </a:lnRef>
            <a:fillRef idx="3">
              <a:schemeClr val="accent4"/>
            </a:fillRef>
            <a:effectRef idx="2">
              <a:schemeClr val="accent4"/>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صنایع فرهنگی</a:t>
              </a:r>
              <a:endParaRPr kumimoji="0" lang="fa-IR" sz="24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grpSp>
    </p:spTree>
    <p:extLst>
      <p:ext uri="{BB962C8B-B14F-4D97-AF65-F5344CB8AC3E}">
        <p14:creationId xmlns:p14="http://schemas.microsoft.com/office/powerpoint/2010/main" val="3826091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174812" y="1036297"/>
            <a:ext cx="7891065" cy="1042737"/>
          </a:xfrm>
        </p:spPr>
        <p:txBody>
          <a:bodyPr>
            <a:noAutofit/>
          </a:bodyPr>
          <a:lstStyle/>
          <a:p>
            <a:pPr algn="r" rtl="1">
              <a:lnSpc>
                <a:spcPct val="100000"/>
              </a:lnSpc>
            </a:pPr>
            <a:r>
              <a:rPr lang="fa-IR" sz="2800" dirty="0" smtClean="0">
                <a:solidFill>
                  <a:schemeClr val="bg1">
                    <a:lumMod val="95000"/>
                  </a:schemeClr>
                </a:solidFill>
                <a:cs typeface="B Nazanin" panose="00000400000000000000" pitchFamily="2" charset="-78"/>
              </a:rPr>
              <a:t>کار صنایع فرهنگی تولید آن دسته از محصولات و خدمات و فرآیندهاست که نیازهای معنوی انسان را تأمین می‌کنند.</a:t>
            </a:r>
            <a:endParaRPr lang="en-US" sz="2800" dirty="0">
              <a:solidFill>
                <a:schemeClr val="bg1">
                  <a:lumMod val="95000"/>
                </a:schemeClr>
              </a:solidFill>
              <a:cs typeface="B Nazanin" panose="00000400000000000000" pitchFamily="2" charset="-78"/>
            </a:endParaRPr>
          </a:p>
        </p:txBody>
      </p:sp>
      <p:sp>
        <p:nvSpPr>
          <p:cNvPr id="6" name="TextBox 5"/>
          <p:cNvSpPr txBox="1"/>
          <p:nvPr/>
        </p:nvSpPr>
        <p:spPr>
          <a:xfrm>
            <a:off x="176463" y="286000"/>
            <a:ext cx="7539790" cy="684803"/>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8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کار صنایع فرهنگی چیست؟</a:t>
            </a:r>
            <a:endParaRPr kumimoji="0" lang="en-US" sz="28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41417" y="266462"/>
            <a:ext cx="2508585" cy="5078313"/>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3600" b="1" i="0" u="sng"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3</a:t>
            </a: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تصویری که در فصل پیش از آینده کشور به دست دادیم، چه تصویری از آینده صنایع دستی به ما می‌دهند؟</a:t>
            </a:r>
          </a:p>
          <a:p>
            <a:pPr marL="0" marR="0" lvl="0" indent="0" algn="ctr" defTabSz="914400" rtl="1" eaLnBrk="1" fontAlgn="auto" latinLnBrk="0" hangingPunct="1">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(ادامه)</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155466" y="3319316"/>
            <a:ext cx="7539790" cy="2308324"/>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نتیجه:</a:t>
            </a:r>
            <a:r>
              <a:rPr kumimoji="0" lang="fa-IR" sz="3200" b="1" i="0" u="none" strike="noStrike" kern="1200" cap="none" spc="0" normalizeH="0" noProof="0" dirty="0" smtClean="0">
                <a:ln>
                  <a:noFill/>
                </a:ln>
                <a:solidFill>
                  <a:srgbClr val="FFC000"/>
                </a:solidFill>
                <a:effectLst/>
                <a:uLnTx/>
                <a:uFillTx/>
                <a:latin typeface="Calibri" panose="020F0502020204030204"/>
                <a:ea typeface="+mn-ea"/>
                <a:cs typeface="B Nazanin" panose="00000400000000000000" pitchFamily="2" charset="-78"/>
              </a:rPr>
              <a:t> </a:t>
            </a:r>
          </a:p>
          <a:p>
            <a:pPr marL="0" marR="0" lvl="0" indent="0" algn="just" defTabSz="914400" rtl="1" eaLnBrk="1" fontAlgn="auto" latinLnBrk="0" hangingPunct="1">
              <a:spcBef>
                <a:spcPts val="0"/>
              </a:spcBef>
              <a:spcAft>
                <a:spcPts val="0"/>
              </a:spcAft>
              <a:buClrTx/>
              <a:buSzTx/>
              <a:buFontTx/>
              <a:buNone/>
              <a:tabLst/>
              <a:defRPr/>
            </a:pPr>
            <a:r>
              <a:rPr lang="fa-IR" sz="2800" noProof="0" dirty="0" smtClean="0">
                <a:solidFill>
                  <a:schemeClr val="bg1"/>
                </a:solidFill>
                <a:latin typeface="Calibri" panose="020F0502020204030204"/>
                <a:cs typeface="B Nazanin" panose="00000400000000000000" pitchFamily="2" charset="-78"/>
              </a:rPr>
              <a:t>حتا زمانی که موج چهارم را به عنوان عصر معنویت تعریف می‌کنیم، هم‌چنان صنایع دستی به عنوان شاخه‌ای کلیدی از صنایع فرهنگی، جایگاه ارزشمندی را در میان </a:t>
            </a:r>
            <a:r>
              <a:rPr lang="fa-IR" sz="2800" b="1" noProof="0" dirty="0" smtClean="0">
                <a:solidFill>
                  <a:schemeClr val="bg1"/>
                </a:solidFill>
                <a:latin typeface="Calibri" panose="020F0502020204030204"/>
                <a:cs typeface="B Nazanin" panose="00000400000000000000" pitchFamily="2" charset="-78"/>
              </a:rPr>
              <a:t>صنایع راهبردی کشور به خود اختصاص می‌دهند</a:t>
            </a:r>
            <a:r>
              <a:rPr lang="fa-IR" sz="2800" noProof="0" dirty="0" smtClean="0">
                <a:solidFill>
                  <a:schemeClr val="bg1"/>
                </a:solidFill>
                <a:latin typeface="Calibri" panose="020F0502020204030204"/>
                <a:cs typeface="B Nazanin" panose="00000400000000000000" pitchFamily="2" charset="-78"/>
              </a:rPr>
              <a:t>. </a:t>
            </a:r>
            <a:endParaRPr kumimoji="0" lang="en-US" sz="2400" i="0" u="none" strike="noStrike" kern="1200" cap="none" spc="0" normalizeH="0" baseline="0" noProof="0" dirty="0">
              <a:ln>
                <a:noFill/>
              </a:ln>
              <a:solidFill>
                <a:schemeClr val="bg1"/>
              </a:solidFill>
              <a:effectLst/>
              <a:uLnTx/>
              <a:uFillTx/>
              <a:latin typeface="Calibri" panose="020F0502020204030204"/>
              <a:cs typeface="B Nazanin" panose="00000400000000000000" pitchFamily="2" charset="-78"/>
            </a:endParaRPr>
          </a:p>
        </p:txBody>
      </p:sp>
      <p:sp>
        <p:nvSpPr>
          <p:cNvPr id="12" name="TextBox 11"/>
          <p:cNvSpPr txBox="1"/>
          <p:nvPr/>
        </p:nvSpPr>
        <p:spPr>
          <a:xfrm>
            <a:off x="0" y="2615918"/>
            <a:ext cx="7844589" cy="584775"/>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3537620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76463" y="1283367"/>
            <a:ext cx="7539790" cy="4604555"/>
          </a:xfrm>
        </p:spPr>
        <p:txBody>
          <a:bodyPr>
            <a:normAutofit/>
          </a:bodyPr>
          <a:lstStyle/>
          <a:p>
            <a:pPr algn="just" rtl="1">
              <a:lnSpc>
                <a:spcPct val="100000"/>
              </a:lnSpc>
            </a:pPr>
            <a:r>
              <a:rPr lang="fa-IR" sz="2800" dirty="0" smtClean="0">
                <a:solidFill>
                  <a:schemeClr val="bg1">
                    <a:lumMod val="95000"/>
                  </a:schemeClr>
                </a:solidFill>
                <a:cs typeface="B Nazanin" panose="00000400000000000000" pitchFamily="2" charset="-78"/>
              </a:rPr>
              <a:t>منظور از عصر معنویت این است که انسانِ تاکنون مادی‌گرای معاصر، از نظر نیازها ارتقا یافته، و پا به عرصه فراتری از نیازهای روحی روانی گذاشته: </a:t>
            </a:r>
            <a:r>
              <a:rPr lang="fa-IR" sz="2800" b="1" dirty="0" smtClean="0">
                <a:solidFill>
                  <a:schemeClr val="bg1">
                    <a:lumMod val="95000"/>
                  </a:schemeClr>
                </a:solidFill>
                <a:cs typeface="B Nazanin" panose="00000400000000000000" pitchFamily="2" charset="-78"/>
              </a:rPr>
              <a:t>نیازهای معنوی </a:t>
            </a:r>
            <a:r>
              <a:rPr lang="fa-IR" sz="2800" dirty="0" smtClean="0">
                <a:solidFill>
                  <a:schemeClr val="bg1">
                    <a:lumMod val="95000"/>
                  </a:schemeClr>
                </a:solidFill>
                <a:cs typeface="B Nazanin" panose="00000400000000000000" pitchFamily="2" charset="-78"/>
              </a:rPr>
              <a:t>که</a:t>
            </a:r>
            <a:r>
              <a:rPr lang="fa-IR" sz="2800" b="1" dirty="0" smtClean="0">
                <a:solidFill>
                  <a:schemeClr val="bg1">
                    <a:lumMod val="95000"/>
                  </a:schemeClr>
                </a:solidFill>
                <a:cs typeface="B Nazanin" panose="00000400000000000000" pitchFamily="2" charset="-78"/>
              </a:rPr>
              <a:t> آگاهی معنوی </a:t>
            </a:r>
            <a:r>
              <a:rPr lang="fa-IR" sz="2800" dirty="0" smtClean="0">
                <a:solidFill>
                  <a:schemeClr val="bg1">
                    <a:lumMod val="95000"/>
                  </a:schemeClr>
                </a:solidFill>
                <a:cs typeface="B Nazanin" panose="00000400000000000000" pitchFamily="2" charset="-78"/>
              </a:rPr>
              <a:t>را نیز در بر می‌گیرد. </a:t>
            </a:r>
            <a:br>
              <a:rPr lang="fa-IR" sz="2800" dirty="0" smtClean="0">
                <a:solidFill>
                  <a:schemeClr val="bg1">
                    <a:lumMod val="95000"/>
                  </a:schemeClr>
                </a:solidFill>
                <a:cs typeface="B Nazanin" panose="00000400000000000000" pitchFamily="2" charset="-78"/>
              </a:rPr>
            </a:br>
            <a:r>
              <a:rPr lang="fa-IR" sz="2800" dirty="0" smtClean="0">
                <a:solidFill>
                  <a:schemeClr val="bg1">
                    <a:lumMod val="95000"/>
                  </a:schemeClr>
                </a:solidFill>
                <a:cs typeface="B Nazanin" panose="00000400000000000000" pitchFamily="2" charset="-78"/>
              </a:rPr>
              <a:t>این نیازها باید توسط محصولات و خدماتی برآورده شوند که برای روح انسان به عنوان خوراک‌های معنوی شناخته می‌شوند. این خوراک‌های معنوی زمینه را برای شکل‌گیری نوع نسبتاً تازه‌ای از کسب‌وکارها و مشاغل آماده کرده‌اند که کسب‌وکارها و مشاغل معنوی نامیده می‌شوند.</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689410"/>
            <a:ext cx="7539790" cy="769441"/>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کسب‌وکارها و مشاغل معنوی چه هستند؟</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365456" y="393576"/>
            <a:ext cx="2888583" cy="5632311"/>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sng"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3</a:t>
            </a: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تصویری که در فصل پیش از آینده کشور به دست دادیم، چه تصویری از آینده صنایع دستی به ما می‌دهند؟</a:t>
            </a:r>
          </a:p>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(ادامه)</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1330259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0" y="816769"/>
            <a:ext cx="7716253" cy="1799149"/>
          </a:xfrm>
        </p:spPr>
        <p:txBody>
          <a:bodyPr>
            <a:normAutofit/>
          </a:bodyPr>
          <a:lstStyle/>
          <a:p>
            <a:pPr algn="r" rtl="1">
              <a:lnSpc>
                <a:spcPct val="100000"/>
              </a:lnSpc>
            </a:pPr>
            <a:r>
              <a:rPr lang="fa-IR" sz="2800" dirty="0" smtClean="0">
                <a:solidFill>
                  <a:schemeClr val="bg1">
                    <a:lumMod val="95000"/>
                  </a:schemeClr>
                </a:solidFill>
                <a:cs typeface="B Nazanin" panose="00000400000000000000" pitchFamily="2" charset="-78"/>
              </a:rPr>
              <a:t>صنایع خلاق به مجموعه </a:t>
            </a:r>
            <a:r>
              <a:rPr lang="fa-IR" sz="2800" b="1" dirty="0" smtClean="0">
                <a:solidFill>
                  <a:schemeClr val="bg1">
                    <a:lumMod val="95000"/>
                  </a:schemeClr>
                </a:solidFill>
                <a:cs typeface="B Nazanin" panose="00000400000000000000" pitchFamily="2" charset="-78"/>
              </a:rPr>
              <a:t>صنایع نرم </a:t>
            </a:r>
            <a:r>
              <a:rPr lang="fa-IR" sz="2800" dirty="0" smtClean="0">
                <a:solidFill>
                  <a:schemeClr val="bg1">
                    <a:lumMod val="95000"/>
                  </a:schemeClr>
                </a:solidFill>
                <a:cs typeface="B Nazanin" panose="00000400000000000000" pitchFamily="2" charset="-78"/>
              </a:rPr>
              <a:t>(صنایع غیرکارخانه‌ای) گفته می‌شودکه ماده اولیه آن‌ها از معدن فرهنگ، هنر و خلاقیت انسان سرچشمه می‌گیرد. آن‌ها از مواد اولیه فیزیکی استفاده نمی‌کنند.</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131966"/>
            <a:ext cx="7539790" cy="830997"/>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تعریف صنایع خلاق </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41417" y="669872"/>
            <a:ext cx="2508585" cy="5078313"/>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3600" b="1" i="0" u="sng"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3</a:t>
            </a: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تصویری که در فصل پیش از آینده کشور به دست دادیم، چه تصویری از آینده صنایع دستی به ما می‌دهند؟</a:t>
            </a:r>
          </a:p>
          <a:p>
            <a:pPr marL="0" marR="0" lvl="0" indent="0" algn="ctr" defTabSz="914400" rtl="1" eaLnBrk="1" fontAlgn="auto" latinLnBrk="0" hangingPunct="1">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(ادامه)</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99048" y="2657365"/>
            <a:ext cx="7094620" cy="4062651"/>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fa-IR" sz="2800" b="1" dirty="0" smtClean="0">
                <a:solidFill>
                  <a:srgbClr val="FFC000"/>
                </a:solidFill>
                <a:latin typeface="Calibri" panose="020F0502020204030204"/>
                <a:cs typeface="B Nazanin" panose="00000400000000000000" pitchFamily="2" charset="-78"/>
              </a:rPr>
              <a:t>رشته‌های کلیدی صنایع خلاق</a:t>
            </a:r>
            <a:endParaRPr kumimoji="0" lang="fa-IR" sz="2800" b="1" i="0" u="none" strike="noStrike" kern="1200" cap="none" spc="0" normalizeH="0" baseline="0" noProof="0" dirty="0" smtClean="0">
              <a:ln>
                <a:noFill/>
              </a:ln>
              <a:solidFill>
                <a:srgbClr val="FFC000"/>
              </a:solidFill>
              <a:effectLst/>
              <a:uLnTx/>
              <a:uFillTx/>
              <a:latin typeface="Calibri" panose="020F0502020204030204"/>
              <a:cs typeface="B Nazanin" panose="00000400000000000000"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dirty="0" smtClean="0">
                <a:solidFill>
                  <a:prstClr val="white"/>
                </a:solidFill>
                <a:latin typeface="Calibri" panose="020F0502020204030204"/>
                <a:cs typeface="B Nazanin" panose="00000400000000000000" pitchFamily="2" charset="-78"/>
              </a:rPr>
              <a:t>(1) صنایع دستی </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white"/>
                </a:solidFill>
                <a:effectLst/>
                <a:uLnTx/>
                <a:uFillTx/>
                <a:latin typeface="Calibri" panose="020F0502020204030204"/>
                <a:ea typeface="+mn-ea"/>
                <a:cs typeface="B Nazanin" panose="00000400000000000000" pitchFamily="2" charset="-78"/>
              </a:rPr>
              <a:t>(2) صنعت گردشگری</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dirty="0" smtClean="0">
                <a:solidFill>
                  <a:prstClr val="white"/>
                </a:solidFill>
                <a:latin typeface="Calibri" panose="020F0502020204030204"/>
                <a:cs typeface="B Nazanin" panose="00000400000000000000" pitchFamily="2" charset="-78"/>
              </a:rPr>
              <a:t>(3) صنعت معماری</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dirty="0" smtClean="0">
                <a:solidFill>
                  <a:prstClr val="white"/>
                </a:solidFill>
                <a:latin typeface="Calibri" panose="020F0502020204030204"/>
                <a:cs typeface="B Nazanin" panose="00000400000000000000" pitchFamily="2" charset="-78"/>
              </a:rPr>
              <a:t>(4) صنعت تبلیغات</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400" b="0" i="0" u="none" strike="noStrike" kern="1200" cap="none" spc="0" normalizeH="0" baseline="0" noProof="0" dirty="0" smtClean="0">
                <a:ln>
                  <a:noFill/>
                </a:ln>
                <a:solidFill>
                  <a:prstClr val="white"/>
                </a:solidFill>
                <a:effectLst/>
                <a:uLnTx/>
                <a:uFillTx/>
                <a:latin typeface="Calibri" panose="020F0502020204030204"/>
                <a:ea typeface="+mn-ea"/>
                <a:cs typeface="B Nazanin" panose="00000400000000000000" pitchFamily="2" charset="-78"/>
              </a:rPr>
              <a:t>(5)</a:t>
            </a:r>
            <a:r>
              <a:rPr kumimoji="0" lang="fa-IR" sz="2400" b="0" i="0" u="none" strike="noStrike" kern="1200" cap="none" spc="0" normalizeH="0" noProof="0" dirty="0" smtClean="0">
                <a:ln>
                  <a:noFill/>
                </a:ln>
                <a:solidFill>
                  <a:prstClr val="white"/>
                </a:solidFill>
                <a:effectLst/>
                <a:uLnTx/>
                <a:uFillTx/>
                <a:latin typeface="Calibri" panose="020F0502020204030204"/>
                <a:ea typeface="+mn-ea"/>
                <a:cs typeface="B Nazanin" panose="00000400000000000000" pitchFamily="2" charset="-78"/>
              </a:rPr>
              <a:t> صنعت مد </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baseline="0" dirty="0" smtClean="0">
                <a:solidFill>
                  <a:prstClr val="white"/>
                </a:solidFill>
                <a:latin typeface="Calibri" panose="020F0502020204030204"/>
                <a:cs typeface="B Nazanin" panose="00000400000000000000" pitchFamily="2" charset="-78"/>
              </a:rPr>
              <a:t>(6)</a:t>
            </a:r>
            <a:r>
              <a:rPr lang="fa-IR" sz="2400" dirty="0" smtClean="0">
                <a:solidFill>
                  <a:prstClr val="white"/>
                </a:solidFill>
                <a:latin typeface="Calibri" panose="020F0502020204030204"/>
                <a:cs typeface="B Nazanin" panose="00000400000000000000" pitchFamily="2" charset="-78"/>
              </a:rPr>
              <a:t> صنعت تفریح و سرگرمی</a:t>
            </a:r>
            <a:r>
              <a:rPr kumimoji="0" lang="fa-IR" sz="2400" b="0" i="0" u="none" strike="noStrike" kern="1200" cap="none" spc="0" normalizeH="0" baseline="0" noProof="0" dirty="0" smtClean="0">
                <a:ln>
                  <a:noFill/>
                </a:ln>
                <a:solidFill>
                  <a:prstClr val="white"/>
                </a:solidFill>
                <a:effectLst/>
                <a:uLnTx/>
                <a:uFillTx/>
                <a:latin typeface="Calibri" panose="020F0502020204030204"/>
                <a:ea typeface="+mn-ea"/>
                <a:cs typeface="B Nazanin" panose="00000400000000000000" pitchFamily="2" charset="-78"/>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B Nazanin" panose="00000400000000000000" pitchFamily="2" charset="-78"/>
            </a:endParaRPr>
          </a:p>
        </p:txBody>
      </p:sp>
      <p:sp>
        <p:nvSpPr>
          <p:cNvPr id="12" name="TextBox 11"/>
          <p:cNvSpPr txBox="1"/>
          <p:nvPr/>
        </p:nvSpPr>
        <p:spPr>
          <a:xfrm>
            <a:off x="0" y="2615918"/>
            <a:ext cx="7844589" cy="261610"/>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9" name="TextBox 8"/>
          <p:cNvSpPr txBox="1"/>
          <p:nvPr/>
        </p:nvSpPr>
        <p:spPr>
          <a:xfrm>
            <a:off x="176463" y="3303696"/>
            <a:ext cx="3675646" cy="3416320"/>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400" i="0" u="none" strike="noStrike" kern="1200" cap="none" spc="0" normalizeH="0" baseline="0" noProof="0" dirty="0" smtClean="0">
                <a:ln>
                  <a:noFill/>
                </a:ln>
                <a:solidFill>
                  <a:schemeClr val="bg1"/>
                </a:solidFill>
                <a:effectLst/>
                <a:uLnTx/>
                <a:uFillTx/>
                <a:latin typeface="Calibri" panose="020F0502020204030204"/>
                <a:ea typeface="+mn-ea"/>
                <a:cs typeface="B Nazanin" panose="00000400000000000000" pitchFamily="2" charset="-78"/>
              </a:rPr>
              <a:t>(7) صنعت آموزش و منتورینگ</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dirty="0" smtClean="0">
                <a:solidFill>
                  <a:schemeClr val="bg1"/>
                </a:solidFill>
                <a:latin typeface="Calibri" panose="020F0502020204030204"/>
                <a:cs typeface="B Nazanin" panose="00000400000000000000" pitchFamily="2" charset="-78"/>
              </a:rPr>
              <a:t>(8) صنعت موزه‌داری </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400" i="0" u="none" strike="noStrike" kern="1200" cap="none" spc="0" normalizeH="0" baseline="0" noProof="0" dirty="0" smtClean="0">
                <a:ln>
                  <a:noFill/>
                </a:ln>
                <a:solidFill>
                  <a:schemeClr val="bg1"/>
                </a:solidFill>
                <a:effectLst/>
                <a:uLnTx/>
                <a:uFillTx/>
                <a:latin typeface="Calibri" panose="020F0502020204030204"/>
                <a:ea typeface="+mn-ea"/>
                <a:cs typeface="B Nazanin" panose="00000400000000000000" pitchFamily="2" charset="-78"/>
              </a:rPr>
              <a:t>(9) صنعت</a:t>
            </a:r>
            <a:r>
              <a:rPr kumimoji="0" lang="fa-IR" sz="2400" i="0" u="none" strike="noStrike" kern="1200" cap="none" spc="0" normalizeH="0" noProof="0" dirty="0" smtClean="0">
                <a:ln>
                  <a:noFill/>
                </a:ln>
                <a:solidFill>
                  <a:schemeClr val="bg1"/>
                </a:solidFill>
                <a:effectLst/>
                <a:uLnTx/>
                <a:uFillTx/>
                <a:latin typeface="Calibri" panose="020F0502020204030204"/>
                <a:ea typeface="+mn-ea"/>
                <a:cs typeface="B Nazanin" panose="00000400000000000000" pitchFamily="2" charset="-78"/>
              </a:rPr>
              <a:t> تولید فناوری</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baseline="0" dirty="0" smtClean="0">
                <a:solidFill>
                  <a:schemeClr val="bg1"/>
                </a:solidFill>
                <a:latin typeface="Calibri" panose="020F0502020204030204"/>
                <a:cs typeface="B Nazanin" panose="00000400000000000000" pitchFamily="2" charset="-78"/>
              </a:rPr>
              <a:t>(10)</a:t>
            </a:r>
            <a:r>
              <a:rPr lang="fa-IR" sz="2400" dirty="0" smtClean="0">
                <a:solidFill>
                  <a:schemeClr val="bg1"/>
                </a:solidFill>
                <a:latin typeface="Calibri" panose="020F0502020204030204"/>
                <a:cs typeface="B Nazanin" panose="00000400000000000000" pitchFamily="2" charset="-78"/>
              </a:rPr>
              <a:t> صنعت طراحی صنعتی</a:t>
            </a: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fa-IR" sz="2400" i="0" u="none" strike="noStrike" kern="1200" cap="none" spc="0" normalizeH="0" baseline="0" noProof="0" dirty="0" smtClean="0">
                <a:ln>
                  <a:noFill/>
                </a:ln>
                <a:solidFill>
                  <a:schemeClr val="bg1"/>
                </a:solidFill>
                <a:effectLst/>
                <a:uLnTx/>
                <a:uFillTx/>
                <a:latin typeface="Calibri" panose="020F0502020204030204"/>
                <a:ea typeface="+mn-ea"/>
                <a:cs typeface="B Nazanin" panose="00000400000000000000" pitchFamily="2" charset="-78"/>
              </a:rPr>
              <a:t>(11)</a:t>
            </a:r>
            <a:r>
              <a:rPr kumimoji="0" lang="fa-IR" sz="2400" i="0" u="none" strike="noStrike" kern="1200" cap="none" spc="0" normalizeH="0" noProof="0" dirty="0" smtClean="0">
                <a:ln>
                  <a:noFill/>
                </a:ln>
                <a:solidFill>
                  <a:schemeClr val="bg1"/>
                </a:solidFill>
                <a:effectLst/>
                <a:uLnTx/>
                <a:uFillTx/>
                <a:latin typeface="Calibri" panose="020F0502020204030204"/>
                <a:ea typeface="+mn-ea"/>
                <a:cs typeface="B Nazanin" panose="00000400000000000000" pitchFamily="2" charset="-78"/>
              </a:rPr>
              <a:t> صنعت ورزش</a:t>
            </a:r>
          </a:p>
          <a:p>
            <a:pPr marL="0" marR="0" lvl="0" indent="0" algn="just" defTabSz="914400" rtl="1" eaLnBrk="1" fontAlgn="auto" latinLnBrk="0" hangingPunct="1">
              <a:lnSpc>
                <a:spcPct val="150000"/>
              </a:lnSpc>
              <a:spcBef>
                <a:spcPts val="0"/>
              </a:spcBef>
              <a:spcAft>
                <a:spcPts val="0"/>
              </a:spcAft>
              <a:buClrTx/>
              <a:buSzTx/>
              <a:buFontTx/>
              <a:buNone/>
              <a:tabLst/>
              <a:defRPr/>
            </a:pPr>
            <a:r>
              <a:rPr lang="fa-IR" sz="2400" baseline="0" dirty="0" smtClean="0">
                <a:solidFill>
                  <a:schemeClr val="bg1"/>
                </a:solidFill>
                <a:latin typeface="Calibri" panose="020F0502020204030204"/>
                <a:cs typeface="B Nazanin" panose="00000400000000000000" pitchFamily="2" charset="-78"/>
              </a:rPr>
              <a:t>(12) صنعت سینما </a:t>
            </a:r>
            <a:r>
              <a:rPr lang="fa-IR" baseline="0" dirty="0" smtClean="0">
                <a:solidFill>
                  <a:schemeClr val="bg1"/>
                </a:solidFill>
                <a:latin typeface="Calibri" panose="020F0502020204030204"/>
                <a:cs typeface="B Nazanin" panose="00000400000000000000" pitchFamily="2" charset="-78"/>
              </a:rPr>
              <a:t>و دیگر هنرهای</a:t>
            </a:r>
            <a:r>
              <a:rPr lang="fa-IR" dirty="0" smtClean="0">
                <a:solidFill>
                  <a:schemeClr val="bg1"/>
                </a:solidFill>
                <a:latin typeface="Calibri" panose="020F0502020204030204"/>
                <a:cs typeface="B Nazanin" panose="00000400000000000000" pitchFamily="2" charset="-78"/>
              </a:rPr>
              <a:t> نمایشی</a:t>
            </a:r>
            <a:endParaRPr kumimoji="0" lang="en-US" i="0" u="none" strike="noStrike" kern="1200" cap="none" spc="0" normalizeH="0" baseline="0" noProof="0" dirty="0">
              <a:ln>
                <a:noFill/>
              </a:ln>
              <a:solidFill>
                <a:schemeClr val="bg1"/>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2798882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188259" y="996390"/>
            <a:ext cx="7527991" cy="4873242"/>
          </a:xfrm>
        </p:spPr>
        <p:txBody>
          <a:bodyPr>
            <a:noAutofit/>
          </a:bodyPr>
          <a:lstStyle/>
          <a:p>
            <a:pPr algn="r" rtl="1">
              <a:lnSpc>
                <a:spcPct val="100000"/>
              </a:lnSpc>
            </a:pPr>
            <a:r>
              <a:rPr lang="fa-IR" sz="3200" dirty="0" smtClean="0">
                <a:solidFill>
                  <a:schemeClr val="bg1">
                    <a:lumMod val="95000"/>
                  </a:schemeClr>
                </a:solidFill>
                <a:cs typeface="B Nazanin" panose="00000400000000000000" pitchFamily="2" charset="-78"/>
              </a:rPr>
              <a:t>صنایع دستی که برای بقا و شکوفایی خود باید به سرعت دانش‌بنیان شوند، از هر زاویه که نگاه کنیم، آینده بسیار روشنی را نوید می‌دهند. </a:t>
            </a:r>
            <a:br>
              <a:rPr lang="fa-IR" sz="3200" dirty="0" smtClean="0">
                <a:solidFill>
                  <a:schemeClr val="bg1">
                    <a:lumMod val="95000"/>
                  </a:schemeClr>
                </a:solidFill>
                <a:cs typeface="B Nazanin" panose="00000400000000000000" pitchFamily="2" charset="-78"/>
              </a:rPr>
            </a:br>
            <a:r>
              <a:rPr lang="fa-IR" sz="3200" dirty="0" smtClean="0">
                <a:solidFill>
                  <a:schemeClr val="bg1">
                    <a:lumMod val="95000"/>
                  </a:schemeClr>
                </a:solidFill>
                <a:cs typeface="B Nazanin" panose="00000400000000000000" pitchFamily="2" charset="-78"/>
              </a:rPr>
              <a:t>بنابراین با اطمینان می‌توان گفت که صنایع دستی یکی از زمینه‌های خوب و خوش‌آتیه برای خلق ثروت و  اشتغال‌زایی در کشور و استان ماست.</a:t>
            </a:r>
            <a:br>
              <a:rPr lang="fa-IR" sz="3200" dirty="0" smtClean="0">
                <a:solidFill>
                  <a:schemeClr val="bg1">
                    <a:lumMod val="95000"/>
                  </a:schemeClr>
                </a:solidFill>
                <a:cs typeface="B Nazanin" panose="00000400000000000000" pitchFamily="2" charset="-78"/>
              </a:rPr>
            </a:br>
            <a:r>
              <a:rPr lang="fa-IR" sz="3200" dirty="0" smtClean="0">
                <a:solidFill>
                  <a:schemeClr val="bg1">
                    <a:lumMod val="95000"/>
                  </a:schemeClr>
                </a:solidFill>
                <a:cs typeface="B Nazanin" panose="00000400000000000000" pitchFamily="2" charset="-78"/>
              </a:rPr>
              <a:t>علاوه بر این، تحلیل‌های ما نشان داد که فرآورده‌های حاصل از صنایع دستی در دنیا نیز آینده روشنی دارند، چون به تأمین نیازهای معنوی انسان کمک می‌کنند. </a:t>
            </a:r>
            <a:endParaRPr lang="en-US" sz="3200" dirty="0">
              <a:solidFill>
                <a:schemeClr val="bg1">
                  <a:lumMod val="95000"/>
                </a:schemeClr>
              </a:solidFill>
              <a:cs typeface="B Nazanin" panose="00000400000000000000" pitchFamily="2" charset="-78"/>
            </a:endParaRPr>
          </a:p>
        </p:txBody>
      </p:sp>
      <p:sp>
        <p:nvSpPr>
          <p:cNvPr id="5" name="TextBox 4"/>
          <p:cNvSpPr txBox="1"/>
          <p:nvPr/>
        </p:nvSpPr>
        <p:spPr>
          <a:xfrm>
            <a:off x="8699833" y="2039091"/>
            <a:ext cx="2508585" cy="1862048"/>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جمع‌بندی</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این فصل </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12529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424"/>
            <a:ext cx="12192000" cy="6858000"/>
          </a:xfrm>
        </p:spPr>
      </p:pic>
      <p:sp>
        <p:nvSpPr>
          <p:cNvPr id="5" name="TextBox 4"/>
          <p:cNvSpPr txBox="1"/>
          <p:nvPr/>
        </p:nvSpPr>
        <p:spPr>
          <a:xfrm>
            <a:off x="2662989" y="504686"/>
            <a:ext cx="6882063" cy="707886"/>
          </a:xfrm>
          <a:prstGeom prst="rect">
            <a:avLst/>
          </a:prstGeom>
          <a:noFill/>
        </p:spPr>
        <p:txBody>
          <a:bodyPr wrap="square" rtlCol="0">
            <a:spAutoFit/>
          </a:bodyPr>
          <a:lstStyle/>
          <a:p>
            <a:pPr algn="ctr" rtl="1"/>
            <a:r>
              <a:rPr lang="fa-IR" sz="4000" b="1" dirty="0" smtClean="0">
                <a:solidFill>
                  <a:srgbClr val="002060"/>
                </a:solidFill>
                <a:cs typeface="B Titr" panose="00000700000000000000" pitchFamily="2" charset="-78"/>
              </a:rPr>
              <a:t>خدایا به نام تو، به امید تو و برای تو </a:t>
            </a:r>
            <a:endParaRPr lang="en-US" sz="4000" dirty="0">
              <a:solidFill>
                <a:srgbClr val="002060"/>
              </a:solidFill>
            </a:endParaRPr>
          </a:p>
        </p:txBody>
      </p:sp>
      <p:sp>
        <p:nvSpPr>
          <p:cNvPr id="6" name="TextBox 5"/>
          <p:cNvSpPr txBox="1"/>
          <p:nvPr/>
        </p:nvSpPr>
        <p:spPr>
          <a:xfrm>
            <a:off x="352926" y="1690688"/>
            <a:ext cx="11486147" cy="3046988"/>
          </a:xfrm>
          <a:prstGeom prst="rect">
            <a:avLst/>
          </a:prstGeom>
          <a:noFill/>
        </p:spPr>
        <p:txBody>
          <a:bodyPr wrap="square" rtlCol="0">
            <a:spAutoFit/>
          </a:bodyPr>
          <a:lstStyle/>
          <a:p>
            <a:pPr marL="342900" indent="-342900" algn="just" rtl="1">
              <a:buAutoNum type="arabicParenBoth"/>
            </a:pPr>
            <a:r>
              <a:rPr lang="fa-IR" sz="3200" dirty="0" smtClean="0">
                <a:solidFill>
                  <a:srgbClr val="FFCA08"/>
                </a:solidFill>
                <a:cs typeface="B Nazanin" panose="00000400000000000000" pitchFamily="2" charset="-78"/>
              </a:rPr>
              <a:t> به عنوان یک تولیدکننده، فعّال و یا علاقه‌مند به کار در زمینه صنایع دستی، چقدر آینده صنایع دستی را در دنیا و کشور روشن می‌بینید؟</a:t>
            </a:r>
          </a:p>
          <a:p>
            <a:pPr marL="342900" indent="-342900" algn="just" rtl="1">
              <a:buAutoNum type="arabicParenBoth"/>
            </a:pPr>
            <a:r>
              <a:rPr lang="fa-IR" sz="3200" dirty="0" smtClean="0">
                <a:solidFill>
                  <a:srgbClr val="FFCA08"/>
                </a:solidFill>
                <a:cs typeface="B Nazanin" panose="00000400000000000000" pitchFamily="2" charset="-78"/>
              </a:rPr>
              <a:t> آیا به نظر شما صنایع دستی می‌تواند زمینه خوش‌آتیه‌ای برای خلق ثروت و اشتغال‌زایی در  دنیا و بویژه در کشورمان باشد؟ </a:t>
            </a:r>
          </a:p>
          <a:p>
            <a:pPr marL="342900" indent="-342900" algn="just" rtl="1">
              <a:buAutoNum type="arabicParenBoth"/>
            </a:pPr>
            <a:r>
              <a:rPr lang="fa-IR" sz="3200" dirty="0" smtClean="0">
                <a:solidFill>
                  <a:srgbClr val="FFCA08"/>
                </a:solidFill>
                <a:cs typeface="B Nazanin" panose="00000400000000000000" pitchFamily="2" charset="-78"/>
              </a:rPr>
              <a:t> اگر پاسخ شما به پرسش بالا مثبت است، چگونه می‌توان از طریق صنایع دستی راهی موثر به سوی خلق ثروت و اشتغال‌زایی برای کمک به توسعه انسان و کشور گشود؟ </a:t>
            </a:r>
            <a:endParaRPr lang="en-US" sz="3200" dirty="0">
              <a:cs typeface="B Nazanin" panose="00000400000000000000" pitchFamily="2" charset="-78"/>
            </a:endParaRPr>
          </a:p>
        </p:txBody>
      </p:sp>
      <p:sp>
        <p:nvSpPr>
          <p:cNvPr id="7" name="TextBox 6"/>
          <p:cNvSpPr txBox="1"/>
          <p:nvPr/>
        </p:nvSpPr>
        <p:spPr>
          <a:xfrm>
            <a:off x="1452282" y="5807308"/>
            <a:ext cx="9197789" cy="646331"/>
          </a:xfrm>
          <a:prstGeom prst="rect">
            <a:avLst/>
          </a:prstGeom>
          <a:noFill/>
        </p:spPr>
        <p:txBody>
          <a:bodyPr wrap="square" rtlCol="0">
            <a:spAutoFit/>
          </a:bodyPr>
          <a:lstStyle/>
          <a:p>
            <a:pPr algn="ctr" rtl="1"/>
            <a:r>
              <a:rPr lang="fa-IR" sz="3600" b="1" dirty="0" smtClean="0">
                <a:solidFill>
                  <a:srgbClr val="0070C0"/>
                </a:solidFill>
                <a:cs typeface="B Titr" panose="00000700000000000000" pitchFamily="2" charset="-78"/>
              </a:rPr>
              <a:t>هدف این همایش پاسخ‌گویی به سه پرسش کلیدی بالاست</a:t>
            </a:r>
            <a:endParaRPr lang="en-US" sz="3600" dirty="0">
              <a:solidFill>
                <a:srgbClr val="0070C0"/>
              </a:solidFill>
            </a:endParaRPr>
          </a:p>
        </p:txBody>
      </p:sp>
    </p:spTree>
    <p:extLst>
      <p:ext uri="{BB962C8B-B14F-4D97-AF65-F5344CB8AC3E}">
        <p14:creationId xmlns:p14="http://schemas.microsoft.com/office/powerpoint/2010/main" val="242943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96563"/>
            <a:ext cx="12191999" cy="7685903"/>
          </a:xfrm>
        </p:spPr>
      </p:pic>
      <p:sp>
        <p:nvSpPr>
          <p:cNvPr id="6" name="TextBox 5"/>
          <p:cNvSpPr txBox="1"/>
          <p:nvPr/>
        </p:nvSpPr>
        <p:spPr>
          <a:xfrm>
            <a:off x="3301135" y="1241593"/>
            <a:ext cx="5807243" cy="3708708"/>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FFCA08"/>
                </a:solidFill>
                <a:effectLst/>
                <a:uLnTx/>
                <a:uFillTx/>
                <a:latin typeface="Calibri" panose="020F0502020204030204"/>
                <a:cs typeface="B Nazanin" panose="00000400000000000000" pitchFamily="2" charset="-78"/>
              </a:rPr>
              <a:t>فصل (3) </a:t>
            </a:r>
          </a:p>
          <a:p>
            <a:pPr marL="0" marR="0" lvl="0" indent="0" algn="ctr" defTabSz="914400" rtl="1" eaLnBrk="1" fontAlgn="auto" latinLnBrk="0" hangingPunct="1">
              <a:lnSpc>
                <a:spcPct val="150000"/>
              </a:lnSpc>
              <a:spcBef>
                <a:spcPts val="0"/>
              </a:spcBef>
              <a:spcAft>
                <a:spcPts val="0"/>
              </a:spcAft>
              <a:buClrTx/>
              <a:buSzTx/>
              <a:buFontTx/>
              <a:buNone/>
              <a:tabLst/>
              <a:defRPr/>
            </a:pPr>
            <a:r>
              <a:rPr lang="fa-IR" sz="4000" b="1" dirty="0" smtClean="0">
                <a:solidFill>
                  <a:srgbClr val="FFCA08"/>
                </a:solidFill>
                <a:latin typeface="Calibri" panose="020F0502020204030204"/>
                <a:cs typeface="B Nazanin" panose="00000400000000000000" pitchFamily="2" charset="-78"/>
              </a:rPr>
              <a:t>راه‌های خلق ثروت و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FFCA08"/>
                </a:solidFill>
                <a:effectLst/>
                <a:uLnTx/>
                <a:uFillTx/>
                <a:latin typeface="Calibri" panose="020F0502020204030204"/>
                <a:cs typeface="B Nazanin" panose="00000400000000000000" pitchFamily="2" charset="-78"/>
              </a:rPr>
              <a:t>اشتغال‌زایی</a:t>
            </a:r>
            <a:r>
              <a:rPr kumimoji="0" lang="fa-IR" sz="4000" b="1" i="0" u="none" strike="noStrike" kern="1200" cap="none" spc="0" normalizeH="0" noProof="0" dirty="0" smtClean="0">
                <a:ln>
                  <a:noFill/>
                </a:ln>
                <a:solidFill>
                  <a:srgbClr val="FFCA08"/>
                </a:solidFill>
                <a:effectLst/>
                <a:uLnTx/>
                <a:uFillTx/>
                <a:latin typeface="Calibri" panose="020F0502020204030204"/>
                <a:cs typeface="B Nazanin" panose="00000400000000000000" pitchFamily="2" charset="-78"/>
              </a:rPr>
              <a:t> از طریق </a:t>
            </a:r>
          </a:p>
          <a:p>
            <a:pPr marL="0" marR="0" lvl="0" indent="0" algn="ctr" defTabSz="914400" rtl="1" eaLnBrk="1" fontAlgn="auto" latinLnBrk="0" hangingPunct="1">
              <a:lnSpc>
                <a:spcPct val="150000"/>
              </a:lnSpc>
              <a:spcBef>
                <a:spcPts val="0"/>
              </a:spcBef>
              <a:spcAft>
                <a:spcPts val="0"/>
              </a:spcAft>
              <a:buClrTx/>
              <a:buSzTx/>
              <a:buFontTx/>
              <a:buNone/>
              <a:tabLst/>
              <a:defRPr/>
            </a:pPr>
            <a:r>
              <a:rPr lang="fa-IR" sz="4000" b="1" baseline="0" dirty="0" smtClean="0">
                <a:solidFill>
                  <a:srgbClr val="FFCA08"/>
                </a:solidFill>
                <a:latin typeface="Calibri" panose="020F0502020204030204"/>
                <a:cs typeface="B Nazanin" panose="00000400000000000000" pitchFamily="2" charset="-78"/>
              </a:rPr>
              <a:t>صنایع</a:t>
            </a:r>
            <a:r>
              <a:rPr lang="fa-IR" sz="4000" b="1" dirty="0" smtClean="0">
                <a:solidFill>
                  <a:srgbClr val="FFCA08"/>
                </a:solidFill>
                <a:latin typeface="Calibri" panose="020F0502020204030204"/>
                <a:cs typeface="B Nazanin" panose="00000400000000000000" pitchFamily="2" charset="-78"/>
              </a:rPr>
              <a:t> دستی </a:t>
            </a:r>
            <a:endParaRPr kumimoji="0" lang="en-US" sz="4000" b="1" i="0" u="none" strike="noStrike" kern="1200" cap="none" spc="0" normalizeH="0" baseline="0" noProof="0" dirty="0">
              <a:ln>
                <a:noFill/>
              </a:ln>
              <a:solidFill>
                <a:prstClr val="black"/>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2704289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538590" y="956050"/>
            <a:ext cx="6866022" cy="4873242"/>
          </a:xfrm>
        </p:spPr>
        <p:txBody>
          <a:bodyPr>
            <a:normAutofit/>
          </a:bodyPr>
          <a:lstStyle/>
          <a:p>
            <a:pPr algn="just" rtl="1">
              <a:lnSpc>
                <a:spcPct val="100000"/>
              </a:lnSpc>
            </a:pPr>
            <a:r>
              <a:rPr lang="fa-IR" sz="2800" dirty="0" smtClean="0">
                <a:solidFill>
                  <a:schemeClr val="bg1">
                    <a:lumMod val="95000"/>
                  </a:schemeClr>
                </a:solidFill>
                <a:cs typeface="B Nazanin" panose="00000400000000000000" pitchFamily="2" charset="-78"/>
              </a:rPr>
              <a:t>منظور ما از خلق ثروت، درآمدِ لازم برای امرار معاش یک یا تعدادی از افراد نیست. ما از خلق ثروت‌های بزرگ، که بتوانند چرخ توسعه اقتصادی کشور را به گردش در آورند و یا نقش موثری در این زمینه داشته باشند، صحبت می‌کنیم. </a:t>
            </a:r>
            <a:br>
              <a:rPr lang="fa-IR" sz="2800" dirty="0" smtClean="0">
                <a:solidFill>
                  <a:schemeClr val="bg1">
                    <a:lumMod val="95000"/>
                  </a:schemeClr>
                </a:solidFill>
                <a:cs typeface="B Nazanin" panose="00000400000000000000" pitchFamily="2" charset="-78"/>
              </a:rPr>
            </a:br>
            <a:r>
              <a:rPr lang="fa-IR" sz="2800" dirty="0" smtClean="0">
                <a:solidFill>
                  <a:schemeClr val="bg1">
                    <a:lumMod val="95000"/>
                  </a:schemeClr>
                </a:solidFill>
                <a:cs typeface="B Nazanin" panose="00000400000000000000" pitchFamily="2" charset="-78"/>
              </a:rPr>
              <a:t>خلق چنین ثروتی پیش‌نیازها و باید و نبایدهای خاص دارد که در این فصل به آن‌ها اشاره می‌شود.</a:t>
            </a:r>
            <a:endParaRPr lang="en-US" sz="2800" dirty="0">
              <a:solidFill>
                <a:schemeClr val="bg1">
                  <a:lumMod val="95000"/>
                </a:schemeClr>
              </a:solidFill>
              <a:cs typeface="B Nazanin" panose="00000400000000000000" pitchFamily="2" charset="-78"/>
            </a:endParaRPr>
          </a:p>
        </p:txBody>
      </p:sp>
      <p:sp>
        <p:nvSpPr>
          <p:cNvPr id="5" name="TextBox 4"/>
          <p:cNvSpPr txBox="1"/>
          <p:nvPr/>
        </p:nvSpPr>
        <p:spPr>
          <a:xfrm>
            <a:off x="8699833" y="2039091"/>
            <a:ext cx="2508585" cy="1862048"/>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نکته </a:t>
            </a:r>
          </a:p>
          <a:p>
            <a:pPr marL="0" marR="0" lvl="0" indent="0" algn="ctr" defTabSz="914400" rtl="1" eaLnBrk="1" fontAlgn="auto" latinLnBrk="0" hangingPunct="1">
              <a:lnSpc>
                <a:spcPct val="150000"/>
              </a:lnSpc>
              <a:spcBef>
                <a:spcPts val="0"/>
              </a:spcBef>
              <a:spcAft>
                <a:spcPts val="0"/>
              </a:spcAft>
              <a:buClrTx/>
              <a:buSzTx/>
              <a:buFontTx/>
              <a:buNone/>
              <a:tabLst/>
              <a:defRPr/>
            </a:pPr>
            <a:r>
              <a:rPr lang="fa-IR" sz="4000" b="1" dirty="0" smtClean="0">
                <a:solidFill>
                  <a:srgbClr val="002060"/>
                </a:solidFill>
                <a:latin typeface="Calibri" panose="020F0502020204030204"/>
                <a:cs typeface="B Nazanin" panose="00000400000000000000" pitchFamily="2" charset="-78"/>
              </a:rPr>
              <a:t>کلیدی</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3449068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433137" y="932186"/>
            <a:ext cx="7283116" cy="1375448"/>
          </a:xfrm>
        </p:spPr>
        <p:txBody>
          <a:bodyPr>
            <a:normAutofit/>
          </a:bodyPr>
          <a:lstStyle/>
          <a:p>
            <a:pPr algn="r" rtl="1">
              <a:lnSpc>
                <a:spcPct val="100000"/>
              </a:lnSpc>
            </a:pPr>
            <a:r>
              <a:rPr lang="fa-IR" sz="3200" dirty="0" smtClean="0">
                <a:solidFill>
                  <a:schemeClr val="bg1">
                    <a:lumMod val="95000"/>
                  </a:schemeClr>
                </a:solidFill>
                <a:cs typeface="B Nazanin" panose="00000400000000000000" pitchFamily="2" charset="-78"/>
              </a:rPr>
              <a:t>کارآفرینی به معنای راه‌اندازی یک کسب‌وکار </a:t>
            </a:r>
            <a:r>
              <a:rPr lang="fa-IR" sz="3200" b="1" dirty="0" smtClean="0">
                <a:solidFill>
                  <a:schemeClr val="bg1">
                    <a:lumMod val="95000"/>
                  </a:schemeClr>
                </a:solidFill>
                <a:cs typeface="B Nazanin" panose="00000400000000000000" pitchFamily="2" charset="-78"/>
              </a:rPr>
              <a:t>جدید</a:t>
            </a:r>
            <a:r>
              <a:rPr lang="fa-IR" sz="3200" dirty="0" smtClean="0">
                <a:solidFill>
                  <a:schemeClr val="bg1">
                    <a:lumMod val="95000"/>
                  </a:schemeClr>
                </a:solidFill>
                <a:cs typeface="B Nazanin" panose="00000400000000000000" pitchFamily="2" charset="-78"/>
              </a:rPr>
              <a:t> در یک قالب حقوقی مانند شرکت و موسسه است.</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205318"/>
            <a:ext cx="7539790" cy="854080"/>
          </a:xfrm>
          <a:prstGeom prst="rect">
            <a:avLst/>
          </a:prstGeom>
          <a:noFill/>
        </p:spPr>
        <p:txBody>
          <a:bodyPr wrap="square" rtlCol="0">
            <a:spAutoFit/>
          </a:bodyPr>
          <a:lstStyle/>
          <a:p>
            <a:pPr marL="0" marR="0" lvl="0" indent="0" algn="just" defTabSz="914400" rtl="1" eaLnBrk="1" fontAlgn="auto" latinLnBrk="0" hangingPunct="1">
              <a:lnSpc>
                <a:spcPct val="150000"/>
              </a:lnSpc>
              <a:spcBef>
                <a:spcPts val="0"/>
              </a:spcBef>
              <a:spcAft>
                <a:spcPts val="0"/>
              </a:spcAft>
              <a:buClrTx/>
              <a:buSzTx/>
              <a:buFontTx/>
              <a:buNone/>
              <a:tabLst/>
              <a:defRPr/>
            </a:pPr>
            <a:r>
              <a:rPr lang="fa-IR" sz="3600" b="1" dirty="0" smtClean="0">
                <a:solidFill>
                  <a:srgbClr val="FFC000"/>
                </a:solidFill>
                <a:latin typeface="Calibri" panose="020F0502020204030204"/>
                <a:cs typeface="B Nazanin" panose="00000400000000000000" pitchFamily="2" charset="-78"/>
              </a:rPr>
              <a:t>کارآفرینی چیست؟</a:t>
            </a:r>
            <a:endParaRPr kumimoji="0" lang="en-US" sz="3600" b="1" i="0" u="none" strike="noStrike" kern="1200" cap="none" spc="0" normalizeH="0" baseline="0" noProof="0" dirty="0">
              <a:ln>
                <a:noFill/>
              </a:ln>
              <a:solidFill>
                <a:srgbClr val="FFC000"/>
              </a:solidFill>
              <a:effectLst/>
              <a:uLnTx/>
              <a:uFillTx/>
              <a:latin typeface="Calibri" panose="020F0502020204030204"/>
              <a:cs typeface="B Nazanin" panose="00000400000000000000" pitchFamily="2" charset="-78"/>
            </a:endParaRPr>
          </a:p>
        </p:txBody>
      </p:sp>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66484" y="932185"/>
            <a:ext cx="2508585" cy="5016758"/>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موثرترین راه برای خلق ثروت و اشتغال‌زایی در همه زمینه‌ها «کارآفرینی»</a:t>
            </a:r>
            <a:r>
              <a:rPr kumimoji="0" lang="fa-IR" sz="4000" b="1" i="0"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است. </a:t>
            </a:r>
            <a:endParaRPr kumimoji="0" lang="en-US" sz="4000" b="1" i="0"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782995" y="3433011"/>
            <a:ext cx="6777789" cy="2123658"/>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C000"/>
                </a:solidFill>
                <a:effectLst/>
                <a:uLnTx/>
                <a:uFillTx/>
                <a:latin typeface="Calibri" panose="020F0502020204030204"/>
                <a:cs typeface="B Nazanin" panose="00000400000000000000" pitchFamily="2" charset="-78"/>
              </a:rPr>
              <a:t>هدف‌های راهبردی</a:t>
            </a:r>
            <a:r>
              <a:rPr kumimoji="0" lang="fa-IR" sz="3600" b="1" i="0" u="none" strike="noStrike" kern="1200" cap="none" spc="0" normalizeH="0" noProof="0" dirty="0" smtClean="0">
                <a:ln>
                  <a:noFill/>
                </a:ln>
                <a:solidFill>
                  <a:srgbClr val="FFC000"/>
                </a:solidFill>
                <a:effectLst/>
                <a:uLnTx/>
                <a:uFillTx/>
                <a:latin typeface="Calibri" panose="020F0502020204030204"/>
                <a:cs typeface="B Nazanin" panose="00000400000000000000" pitchFamily="2" charset="-78"/>
              </a:rPr>
              <a:t> کارآفرینی</a:t>
            </a:r>
            <a:endParaRPr kumimoji="0" lang="fa-IR" sz="3600" b="1" i="0" u="none" strike="noStrike" kern="1200" cap="none" spc="0" normalizeH="0" baseline="0" noProof="0" dirty="0" smtClean="0">
              <a:ln>
                <a:noFill/>
              </a:ln>
              <a:solidFill>
                <a:srgbClr val="FFC000"/>
              </a:solidFill>
              <a:effectLst/>
              <a:uLnTx/>
              <a:uFillTx/>
              <a:latin typeface="Calibri" panose="020F0502020204030204"/>
              <a:cs typeface="B Nazanin" panose="00000400000000000000" pitchFamily="2" charset="-78"/>
            </a:endParaRPr>
          </a:p>
          <a:p>
            <a:pPr marL="0" marR="0" lvl="0" indent="0"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(1) خلق ثروت‌</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مالی (پول)</a:t>
            </a:r>
          </a:p>
          <a:p>
            <a:pPr marL="0" marR="0" lvl="0" indent="0"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(2) ایجاد اشتغال</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a:t>
            </a:r>
          </a:p>
          <a:p>
            <a:pPr marL="0" marR="0" lvl="0" indent="0" algn="just" defTabSz="914400" rtl="1" eaLnBrk="1" fontAlgn="auto" latinLnBrk="0" hangingPunct="1">
              <a:spcBef>
                <a:spcPts val="0"/>
              </a:spcBef>
              <a:spcAft>
                <a:spcPts val="0"/>
              </a:spcAft>
              <a:buClrTx/>
              <a:buSzTx/>
              <a:buFontTx/>
              <a:buNone/>
              <a:tabLst/>
              <a:defRPr/>
            </a:pPr>
            <a:r>
              <a:rPr lang="fa-IR" sz="3200" baseline="0" dirty="0" smtClean="0">
                <a:solidFill>
                  <a:prstClr val="white"/>
                </a:solidFill>
                <a:latin typeface="Calibri" panose="020F0502020204030204"/>
                <a:cs typeface="B Nazanin" panose="00000400000000000000" pitchFamily="2" charset="-78"/>
              </a:rPr>
              <a:t>(3)</a:t>
            </a:r>
            <a:r>
              <a:rPr lang="fa-IR" sz="3200" dirty="0" smtClean="0">
                <a:solidFill>
                  <a:prstClr val="white"/>
                </a:solidFill>
                <a:latin typeface="Calibri" panose="020F0502020204030204"/>
                <a:cs typeface="B Nazanin" panose="00000400000000000000" pitchFamily="2" charset="-78"/>
              </a:rPr>
              <a:t> کمک به پیشرفت فناوری در کشور </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
        <p:nvSpPr>
          <p:cNvPr id="12" name="TextBox 11"/>
          <p:cNvSpPr txBox="1"/>
          <p:nvPr/>
        </p:nvSpPr>
        <p:spPr>
          <a:xfrm>
            <a:off x="0" y="2615918"/>
            <a:ext cx="7844589" cy="584775"/>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3338116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357202" y="1123818"/>
            <a:ext cx="2828599" cy="2554545"/>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کدام نوع کارآفرینی می‌تواند ثروت</a:t>
            </a:r>
            <a:r>
              <a:rPr kumimoji="0" lang="fa-IR" sz="4000" b="1" i="0"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انبوه خلق کند؟</a:t>
            </a:r>
            <a:endParaRPr kumimoji="0" lang="en-US" sz="3600" b="1" i="0"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161364" y="585936"/>
            <a:ext cx="7539790" cy="4524315"/>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chemeClr val="bg1"/>
                </a:solidFill>
                <a:effectLst/>
                <a:uLnTx/>
                <a:uFillTx/>
                <a:latin typeface="Calibri" panose="020F0502020204030204"/>
                <a:cs typeface="B Nazanin" panose="00000400000000000000" pitchFamily="2" charset="-78"/>
              </a:rPr>
              <a:t>شرکت‌ها یا موسسه‌هایی که زیر عنوان کارآفرینی شکل می‌گیرند،</a:t>
            </a:r>
          </a:p>
          <a:p>
            <a:pPr marL="0" marR="0" lvl="0" indent="0" algn="just" defTabSz="914400" rtl="1" eaLnBrk="1" fontAlgn="auto" latinLnBrk="0" hangingPunct="1">
              <a:spcBef>
                <a:spcPts val="0"/>
              </a:spcBef>
              <a:spcAft>
                <a:spcPts val="0"/>
              </a:spcAft>
              <a:buClrTx/>
              <a:buSzTx/>
              <a:buFontTx/>
              <a:buNone/>
              <a:tabLst/>
              <a:defRPr/>
            </a:pPr>
            <a:r>
              <a:rPr kumimoji="0" lang="fa-IR" sz="3200" b="1" i="0" u="none" strike="noStrike" kern="1200" cap="none" spc="0" normalizeH="0" noProof="0" dirty="0" smtClean="0">
                <a:ln>
                  <a:noFill/>
                </a:ln>
                <a:solidFill>
                  <a:schemeClr val="bg1"/>
                </a:solidFill>
                <a:effectLst/>
                <a:uLnTx/>
                <a:uFillTx/>
                <a:latin typeface="Calibri" panose="020F0502020204030204"/>
                <a:cs typeface="B Nazanin" panose="00000400000000000000" pitchFamily="2" charset="-78"/>
              </a:rPr>
              <a:t> سه گونه: </a:t>
            </a:r>
            <a:endParaRPr kumimoji="0" lang="fa-IR" sz="3200" b="1" i="0" u="none" strike="noStrike" kern="1200" cap="none" spc="0" normalizeH="0" baseline="0" noProof="0" dirty="0" smtClean="0">
              <a:ln>
                <a:noFill/>
              </a:ln>
              <a:solidFill>
                <a:schemeClr val="bg1"/>
              </a:solidFill>
              <a:effectLst/>
              <a:uLnTx/>
              <a:uFillTx/>
              <a:latin typeface="Calibri" panose="020F0502020204030204"/>
              <a:cs typeface="B Nazanin" panose="00000400000000000000" pitchFamily="2" charset="-78"/>
            </a:endParaRPr>
          </a:p>
          <a:p>
            <a:pPr marL="0" marR="0" lvl="0" indent="0"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(1) شرکت‌های</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کوچیک با تعداد کمی کار کُن </a:t>
            </a:r>
          </a:p>
          <a:p>
            <a:pPr marL="0" marR="0" lvl="0" indent="0"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(2) شرکت‌های متوسط با چند صد نفر کار ُکن و</a:t>
            </a:r>
          </a:p>
          <a:p>
            <a:pPr marL="0" marR="0" lvl="0" indent="0" algn="just" defTabSz="914400" rtl="1" eaLnBrk="1" fontAlgn="auto" latinLnBrk="0" hangingPunct="1">
              <a:spcBef>
                <a:spcPts val="0"/>
              </a:spcBef>
              <a:spcAft>
                <a:spcPts val="0"/>
              </a:spcAft>
              <a:buClrTx/>
              <a:buSzTx/>
              <a:buFontTx/>
              <a:buNone/>
              <a:tabLst/>
              <a:defRPr/>
            </a:pPr>
            <a:r>
              <a:rPr lang="fa-IR" sz="3200" dirty="0" smtClean="0">
                <a:solidFill>
                  <a:prstClr val="white"/>
                </a:solidFill>
                <a:latin typeface="Calibri" panose="020F0502020204030204"/>
                <a:cs typeface="B Nazanin" panose="00000400000000000000" pitchFamily="2" charset="-78"/>
              </a:rPr>
              <a:t>(3) </a:t>
            </a:r>
            <a:r>
              <a:rPr lang="fa-IR" sz="3200" b="1" dirty="0" smtClean="0">
                <a:solidFill>
                  <a:prstClr val="white"/>
                </a:solidFill>
                <a:latin typeface="Calibri" panose="020F0502020204030204"/>
                <a:cs typeface="B Nazanin" panose="00000400000000000000" pitchFamily="2" charset="-78"/>
              </a:rPr>
              <a:t>شرکت‌های بزرگ </a:t>
            </a:r>
            <a:r>
              <a:rPr lang="fa-IR" sz="3200" dirty="0" smtClean="0">
                <a:solidFill>
                  <a:prstClr val="white"/>
                </a:solidFill>
                <a:latin typeface="Calibri" panose="020F0502020204030204"/>
                <a:cs typeface="B Nazanin" panose="00000400000000000000" pitchFamily="2" charset="-78"/>
              </a:rPr>
              <a:t>با چند هزار نفر کار ُکن </a:t>
            </a:r>
          </a:p>
          <a:p>
            <a:pPr marL="0" marR="0" lvl="0" indent="0" algn="just" defTabSz="914400" rtl="1" eaLnBrk="1" fontAlgn="auto" latinLnBrk="0" hangingPunct="1">
              <a:spcBef>
                <a:spcPts val="0"/>
              </a:spcBef>
              <a:spcAft>
                <a:spcPts val="0"/>
              </a:spcAft>
              <a:buClrTx/>
              <a:buSzTx/>
              <a:buFontTx/>
              <a:buNone/>
              <a:tabLst/>
              <a:defRPr/>
            </a:pPr>
            <a:r>
              <a:rPr lang="fa-IR" sz="3200" dirty="0">
                <a:solidFill>
                  <a:prstClr val="white"/>
                </a:solidFill>
                <a:latin typeface="Calibri" panose="020F0502020204030204"/>
              </a:rPr>
              <a:t>=</a:t>
            </a:r>
          </a:p>
          <a:p>
            <a:pPr marL="0" marR="0" lvl="0" indent="0" algn="just" defTabSz="914400" rtl="1" eaLnBrk="1" fontAlgn="auto" latinLnBrk="0" hangingPunct="1">
              <a:spcBef>
                <a:spcPts val="0"/>
              </a:spcBef>
              <a:spcAft>
                <a:spcPts val="0"/>
              </a:spcAft>
              <a:buClrTx/>
              <a:buSzTx/>
              <a:buFontTx/>
              <a:buNone/>
              <a:tabLst/>
              <a:defRPr/>
            </a:pPr>
            <a:r>
              <a:rPr lang="fa-IR" sz="3200" b="1" dirty="0" smtClean="0">
                <a:solidFill>
                  <a:prstClr val="white"/>
                </a:solidFill>
                <a:latin typeface="Calibri" panose="020F0502020204030204"/>
                <a:cs typeface="B Nazanin" panose="00000400000000000000" pitchFamily="2" charset="-78"/>
              </a:rPr>
              <a:t>ثروت‌های انبوه + مشاغل انبوه توسط شرکت‌های بزرگ خلق می‌شوند.</a:t>
            </a:r>
            <a:endParaRPr kumimoji="0" lang="en-US" sz="3200" b="1"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15032284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767483" y="844683"/>
            <a:ext cx="2282520" cy="3170099"/>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شرکت‌های</a:t>
            </a:r>
            <a:r>
              <a:rPr kumimoji="0" lang="fa-IR" sz="4000" b="1" i="0"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کارآفرین بزرگ به سه روش، شکل می‌گیرند.</a:t>
            </a:r>
            <a:endParaRPr kumimoji="0" lang="en-US" sz="3200" b="1" i="0"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68968" y="585936"/>
            <a:ext cx="7170822" cy="4031873"/>
          </a:xfrm>
          <a:prstGeom prst="rect">
            <a:avLst/>
          </a:prstGeom>
          <a:noFill/>
        </p:spPr>
        <p:txBody>
          <a:bodyPr wrap="square" rtlCol="0">
            <a:spAutoFit/>
          </a:bodyPr>
          <a:lstStyle/>
          <a:p>
            <a:pPr marL="336550" marR="0" lvl="0" indent="-336550" algn="just" defTabSz="914400" rtl="1" eaLnBrk="1" fontAlgn="auto" latinLnBrk="0" hangingPunct="1">
              <a:spcBef>
                <a:spcPts val="0"/>
              </a:spcBef>
              <a:spcAft>
                <a:spcPts val="0"/>
              </a:spcAft>
              <a:buClrTx/>
              <a:buSzTx/>
              <a:buFontTx/>
              <a:buNone/>
              <a:tabLst/>
              <a:defRPr/>
            </a:pPr>
            <a:r>
              <a:rPr kumimoji="0" lang="fa-IR" sz="320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1. در دست بودن سرمایه اولیه هنگفت </a:t>
            </a:r>
          </a:p>
          <a:p>
            <a:pPr marL="336550" marR="0" lvl="0" indent="-336550" algn="just" defTabSz="914400" rtl="1" eaLnBrk="1" fontAlgn="auto" latinLnBrk="0" hangingPunct="1">
              <a:spcBef>
                <a:spcPts val="0"/>
              </a:spcBef>
              <a:spcAft>
                <a:spcPts val="0"/>
              </a:spcAft>
              <a:buClrTx/>
              <a:buSzTx/>
              <a:buFontTx/>
              <a:buNone/>
              <a:tabLst/>
              <a:defRPr/>
            </a:pPr>
            <a:r>
              <a:rPr kumimoji="0" lang="fa-IR" sz="320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2. ایجاد شرکت‌های تعاونی با شمار بالایی سهامدار،</a:t>
            </a:r>
            <a:r>
              <a:rPr kumimoji="0" lang="fa-IR" sz="320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که بتوانند روی‌هم‌رفته سرمایه اولیه چشمگیری را فراهم کنند.</a:t>
            </a:r>
          </a:p>
          <a:p>
            <a:pPr marL="336550" marR="0" lvl="0" indent="-336550" algn="just" defTabSz="914400" rtl="1" eaLnBrk="1" fontAlgn="auto" latinLnBrk="0" hangingPunct="1">
              <a:spcBef>
                <a:spcPts val="0"/>
              </a:spcBef>
              <a:spcAft>
                <a:spcPts val="0"/>
              </a:spcAft>
              <a:buClrTx/>
              <a:buSzTx/>
              <a:buFontTx/>
              <a:buNone/>
              <a:tabLst/>
              <a:defRPr/>
            </a:pPr>
            <a:r>
              <a:rPr lang="fa-IR" sz="3200" baseline="0" dirty="0" smtClean="0">
                <a:solidFill>
                  <a:prstClr val="white"/>
                </a:solidFill>
                <a:latin typeface="Calibri" panose="020F0502020204030204"/>
                <a:cs typeface="B Nazanin" panose="00000400000000000000" pitchFamily="2" charset="-78"/>
              </a:rPr>
              <a:t>3.</a:t>
            </a:r>
            <a:r>
              <a:rPr lang="fa-IR" sz="3200" dirty="0" smtClean="0">
                <a:solidFill>
                  <a:prstClr val="white"/>
                </a:solidFill>
                <a:latin typeface="Calibri" panose="020F0502020204030204"/>
                <a:cs typeface="B Nazanin" panose="00000400000000000000" pitchFamily="2" charset="-78"/>
              </a:rPr>
              <a:t> مجموعه‌های هلدینگی بزرگ، هلدینگ‌ها شرکت نیستند، بلکه شامل مجموعه‌‌ای از شرکت‌ها و موسسات گوناگون هستند که به دولت، یک سرمایه‌دار بزرگ و یا گروه قابل توجهی از افراد تعلق دارند. </a:t>
            </a:r>
            <a:endParaRPr kumimoji="0" lang="en-US" sz="320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150290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96563"/>
            <a:ext cx="12191999" cy="7685903"/>
          </a:xfrm>
        </p:spPr>
      </p:pic>
      <p:sp>
        <p:nvSpPr>
          <p:cNvPr id="6" name="TextBox 5"/>
          <p:cNvSpPr txBox="1"/>
          <p:nvPr/>
        </p:nvSpPr>
        <p:spPr>
          <a:xfrm>
            <a:off x="3449052" y="1604664"/>
            <a:ext cx="5807243" cy="341632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FFCA08"/>
                </a:solidFill>
                <a:effectLst/>
                <a:uLnTx/>
                <a:uFillTx/>
                <a:latin typeface="Calibri" panose="020F0502020204030204"/>
                <a:ea typeface="+mn-ea"/>
                <a:cs typeface="B Nazanin" panose="00000400000000000000" pitchFamily="2" charset="-78"/>
              </a:rPr>
              <a:t>فصل (4) </a:t>
            </a:r>
          </a:p>
          <a:p>
            <a:pPr marL="0" marR="0" lvl="0" indent="0" algn="ctr" defTabSz="914400" rtl="1" eaLnBrk="1" fontAlgn="auto" latinLnBrk="0" hangingPunct="1">
              <a:lnSpc>
                <a:spcPct val="150000"/>
              </a:lnSpc>
              <a:spcBef>
                <a:spcPts val="0"/>
              </a:spcBef>
              <a:spcAft>
                <a:spcPts val="0"/>
              </a:spcAft>
              <a:buClrTx/>
              <a:buSzTx/>
              <a:buFontTx/>
              <a:buNone/>
              <a:tabLst/>
              <a:defRPr/>
            </a:pPr>
            <a:r>
              <a:rPr lang="fa-IR" sz="3600" b="1" noProof="0" dirty="0" smtClean="0">
                <a:solidFill>
                  <a:srgbClr val="FFCA08"/>
                </a:solidFill>
                <a:latin typeface="Calibri" panose="020F0502020204030204"/>
                <a:cs typeface="B Nazanin" panose="00000400000000000000" pitchFamily="2" charset="-78"/>
              </a:rPr>
              <a:t>پیشنهاد ما :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dirty="0" smtClean="0">
                <a:ln>
                  <a:noFill/>
                </a:ln>
                <a:solidFill>
                  <a:srgbClr val="FFCA08"/>
                </a:solidFill>
                <a:effectLst/>
                <a:uLnTx/>
                <a:uFillTx/>
                <a:latin typeface="Calibri" panose="020F0502020204030204"/>
                <a:ea typeface="+mn-ea"/>
                <a:cs typeface="B Nazanin" panose="00000400000000000000" pitchFamily="2" charset="-78"/>
              </a:rPr>
              <a:t>ایجاد</a:t>
            </a:r>
            <a:r>
              <a:rPr kumimoji="0" lang="fa-IR" sz="3600" b="1" i="0" u="none" strike="noStrike" kern="1200" cap="none" spc="0" normalizeH="0" dirty="0" smtClean="0">
                <a:ln>
                  <a:noFill/>
                </a:ln>
                <a:solidFill>
                  <a:srgbClr val="FFCA08"/>
                </a:solidFill>
                <a:effectLst/>
                <a:uLnTx/>
                <a:uFillTx/>
                <a:latin typeface="Calibri" panose="020F0502020204030204"/>
                <a:ea typeface="+mn-ea"/>
                <a:cs typeface="B Nazanin" panose="00000400000000000000" pitchFamily="2" charset="-78"/>
              </a:rPr>
              <a:t> هلدینگ بزرگ صنایع دستی در استان، گام – به – گام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2837141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9136"/>
            <a:ext cx="12187873" cy="6855052"/>
          </a:xfrm>
        </p:spPr>
      </p:pic>
      <p:sp>
        <p:nvSpPr>
          <p:cNvPr id="5" name="Title 4"/>
          <p:cNvSpPr txBox="1">
            <a:spLocks/>
          </p:cNvSpPr>
          <p:nvPr/>
        </p:nvSpPr>
        <p:spPr>
          <a:xfrm>
            <a:off x="888273" y="1143000"/>
            <a:ext cx="10515600" cy="4571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پیشنهاد</a:t>
            </a:r>
            <a:r>
              <a:rPr kumimoji="0" lang="fa-IR" sz="40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مشخص، مطالعه شده و آزموده‌ ما </a:t>
            </a:r>
          </a:p>
          <a:p>
            <a:pPr marL="0" marR="0" lvl="0" indent="0" algn="ctr" defTabSz="457200" rtl="1" eaLnBrk="1" fontAlgn="auto" latinLnBrk="0" hangingPunct="1">
              <a:lnSpc>
                <a:spcPct val="150000"/>
              </a:lnSpc>
              <a:spcBef>
                <a:spcPts val="0"/>
              </a:spcBef>
              <a:spcAft>
                <a:spcPts val="0"/>
              </a:spcAft>
              <a:buClrTx/>
              <a:buSzTx/>
              <a:buFontTx/>
              <a:buNone/>
              <a:tabLst/>
              <a:defRPr/>
            </a:pPr>
            <a:r>
              <a:rPr lang="fa-IR" sz="4000" b="1" dirty="0" smtClean="0">
                <a:solidFill>
                  <a:prstClr val="white"/>
                </a:solidFill>
                <a:latin typeface="Calibri" panose="020F0502020204030204"/>
                <a:cs typeface="B Nazanin" panose="00000400000000000000" pitchFamily="2" charset="-78"/>
              </a:rPr>
              <a:t>ایجاد یک هلدینگ بزرگ در زمینه صنایع دستی </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در استان خراسان رضوی است</a:t>
            </a:r>
          </a:p>
        </p:txBody>
      </p:sp>
    </p:spTree>
    <p:extLst>
      <p:ext uri="{BB962C8B-B14F-4D97-AF65-F5344CB8AC3E}">
        <p14:creationId xmlns:p14="http://schemas.microsoft.com/office/powerpoint/2010/main" val="11685225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983579" y="669872"/>
            <a:ext cx="2066423" cy="3785652"/>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«ما» که هستیم که چنین پیشنهادی را مطرح می‌کنیم؟</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440154" y="1786265"/>
            <a:ext cx="7170822" cy="2062103"/>
          </a:xfrm>
          <a:prstGeom prst="rect">
            <a:avLst/>
          </a:prstGeom>
          <a:noFill/>
        </p:spPr>
        <p:txBody>
          <a:bodyPr wrap="square" rtlCol="0">
            <a:spAutoFit/>
          </a:bodyPr>
          <a:lstStyle/>
          <a:p>
            <a:pPr marL="336550" marR="0" lvl="0" indent="-336550"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ea typeface="+mn-ea"/>
                <a:cs typeface="B Nazanin" panose="00000400000000000000" pitchFamily="2" charset="-78"/>
              </a:rPr>
              <a:t>ما یک مجموعه</a:t>
            </a:r>
            <a:r>
              <a:rPr kumimoji="0" lang="fa-IR" sz="3200" b="0" i="0" u="none" strike="noStrike" kern="1200" cap="none" spc="0" normalizeH="0" noProof="0" dirty="0" smtClean="0">
                <a:ln>
                  <a:noFill/>
                </a:ln>
                <a:solidFill>
                  <a:prstClr val="white"/>
                </a:solidFill>
                <a:effectLst/>
                <a:uLnTx/>
                <a:uFillTx/>
                <a:latin typeface="Calibri" panose="020F0502020204030204"/>
                <a:ea typeface="+mn-ea"/>
                <a:cs typeface="B Nazanin" panose="00000400000000000000" pitchFamily="2" charset="-78"/>
              </a:rPr>
              <a:t> متبحّر کارآفرینی در حوزه صنایع فرهنگی در مشهد مقدس هستیم. نام ما خوشه خلاق رویای آینده است، که هم‌اکنون چند کسب‌وکار جدید را ذیل یک مجموعه با موفقیت راه‌اندازی کرده‌ایم.</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139552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983579" y="669872"/>
            <a:ext cx="2066423" cy="3785652"/>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«ما» که</a:t>
            </a:r>
            <a:r>
              <a:rPr kumimoji="0" lang="fa-IR" sz="4000" b="1" i="0" u="none"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هستیم که چنین پیشنهادی را مطرح می‌کنیم؟</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68968" y="585936"/>
            <a:ext cx="7170822" cy="5016758"/>
          </a:xfrm>
          <a:prstGeom prst="rect">
            <a:avLst/>
          </a:prstGeom>
          <a:noFill/>
        </p:spPr>
        <p:txBody>
          <a:bodyPr wrap="square" rtlCol="0">
            <a:spAutoFit/>
          </a:bodyPr>
          <a:lstStyle/>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ما بیش از</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a:t>
            </a: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25 سال در راه‌اندازی</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کسب‌وکارهای فرهنگی تجربه موفق داریم.</a:t>
            </a:r>
          </a:p>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lang="fa-IR" sz="3200" baseline="0" dirty="0" smtClean="0">
                <a:solidFill>
                  <a:prstClr val="white"/>
                </a:solidFill>
                <a:latin typeface="Calibri" panose="020F0502020204030204"/>
                <a:cs typeface="B Nazanin" panose="00000400000000000000" pitchFamily="2" charset="-78"/>
              </a:rPr>
              <a:t>ما از</a:t>
            </a:r>
            <a:r>
              <a:rPr lang="fa-IR" sz="3200" dirty="0" smtClean="0">
                <a:solidFill>
                  <a:prstClr val="white"/>
                </a:solidFill>
                <a:latin typeface="Calibri" panose="020F0502020204030204"/>
                <a:cs typeface="B Nazanin" panose="00000400000000000000" pitchFamily="2" charset="-78"/>
              </a:rPr>
              <a:t> حمایت فکری و علمی، </a:t>
            </a:r>
            <a:r>
              <a:rPr lang="fa-IR" sz="3200" b="1" dirty="0" smtClean="0">
                <a:solidFill>
                  <a:prstClr val="white"/>
                </a:solidFill>
                <a:latin typeface="Calibri" panose="020F0502020204030204"/>
                <a:cs typeface="B Nazanin" panose="00000400000000000000" pitchFamily="2" charset="-78"/>
              </a:rPr>
              <a:t>«اندیشکده صنعت و فناوری» </a:t>
            </a:r>
            <a:r>
              <a:rPr lang="fa-IR" sz="3200" dirty="0" smtClean="0">
                <a:solidFill>
                  <a:prstClr val="white"/>
                </a:solidFill>
                <a:latin typeface="Calibri" panose="020F0502020204030204"/>
                <a:cs typeface="B Nazanin" panose="00000400000000000000" pitchFamily="2" charset="-78"/>
              </a:rPr>
              <a:t>موسوم به </a:t>
            </a:r>
            <a:r>
              <a:rPr lang="fa-IR" sz="3200" b="1" dirty="0" smtClean="0">
                <a:solidFill>
                  <a:prstClr val="white"/>
                </a:solidFill>
                <a:latin typeface="Calibri" panose="020F0502020204030204"/>
                <a:cs typeface="B Nazanin" panose="00000400000000000000" pitchFamily="2" charset="-78"/>
              </a:rPr>
              <a:t>«آصف» </a:t>
            </a:r>
            <a:r>
              <a:rPr lang="fa-IR" sz="3200" dirty="0" smtClean="0">
                <a:solidFill>
                  <a:prstClr val="white"/>
                </a:solidFill>
                <a:latin typeface="Calibri" panose="020F0502020204030204"/>
                <a:cs typeface="B Nazanin" panose="00000400000000000000" pitchFamily="2" charset="-78"/>
              </a:rPr>
              <a:t>که در تهران مستقر است برخورداریم. آصف قدیمی‌ترین مرکز آینده‌پژوهی و ایده‌آوری در حوزه‌های گوناگون است که 25 سال قدمت دارد. </a:t>
            </a:r>
          </a:p>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ما</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هم‌چنین از حمایت رسمی معاونت علمی و فناوری ریاست محترم جمهوری در زمینه‌ کارآفرینی و اشتغال‌زایی برخورداریم.</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1722562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983579" y="669872"/>
            <a:ext cx="2066423" cy="3785652"/>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«ما» که هستیم که چنین پیشنهادی را مطرح می‌کنیم؟</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440154" y="814536"/>
            <a:ext cx="7170822" cy="3539430"/>
          </a:xfrm>
          <a:prstGeom prst="rect">
            <a:avLst/>
          </a:prstGeom>
          <a:noFill/>
        </p:spPr>
        <p:txBody>
          <a:bodyPr wrap="square" rtlCol="0">
            <a:spAutoFit/>
          </a:bodyPr>
          <a:lstStyle/>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ما تنها مجموعه در کشور هستیم که بر اصول</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و فنون </a:t>
            </a:r>
            <a:r>
              <a:rPr kumimoji="0" lang="fa-IR" sz="32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طراحی علمی کسب‌وکار</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تسلط داریم، و می‌توانیم کسب‌وکارهایی را بسازیم که به رغم وجود انواع تغییرها و چالش‌ها در محیط کسب‌وکار، بتوانند </a:t>
            </a:r>
            <a:r>
              <a:rPr kumimoji="0" lang="fa-IR" sz="32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عمر طولانی </a:t>
            </a:r>
            <a:r>
              <a:rPr kumimoji="0" lang="fa-IR" sz="320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داشته</a:t>
            </a:r>
            <a:r>
              <a:rPr kumimoji="0" lang="fa-IR" sz="32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باشند؛ </a:t>
            </a:r>
            <a:r>
              <a:rPr kumimoji="0" lang="fa-IR" sz="32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کسب‌وکارهای عالی‌قاپویی</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a:t>
            </a:r>
          </a:p>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lang="fa-IR" sz="3200" baseline="0" dirty="0" smtClean="0">
                <a:solidFill>
                  <a:prstClr val="white"/>
                </a:solidFill>
                <a:latin typeface="Calibri" panose="020F0502020204030204"/>
                <a:cs typeface="B Nazanin" panose="00000400000000000000" pitchFamily="2" charset="-78"/>
              </a:rPr>
              <a:t>ما</a:t>
            </a:r>
            <a:r>
              <a:rPr lang="fa-IR" sz="3200" dirty="0">
                <a:solidFill>
                  <a:prstClr val="white"/>
                </a:solidFill>
                <a:latin typeface="Calibri" panose="020F0502020204030204"/>
                <a:cs typeface="B Nazanin" panose="00000400000000000000" pitchFamily="2" charset="-78"/>
              </a:rPr>
              <a:t> </a:t>
            </a:r>
            <a:r>
              <a:rPr lang="fa-IR" sz="3200" dirty="0" smtClean="0">
                <a:solidFill>
                  <a:prstClr val="white"/>
                </a:solidFill>
                <a:latin typeface="Calibri" panose="020F0502020204030204"/>
                <a:cs typeface="B Nazanin" panose="00000400000000000000" pitchFamily="2" charset="-78"/>
              </a:rPr>
              <a:t>قوی‌ترین و پیشروترین مجموعه کشور در زمینه </a:t>
            </a:r>
            <a:r>
              <a:rPr lang="fa-IR" sz="3200" b="1" dirty="0" smtClean="0">
                <a:solidFill>
                  <a:prstClr val="white"/>
                </a:solidFill>
                <a:latin typeface="Calibri" panose="020F0502020204030204"/>
                <a:cs typeface="B Nazanin" panose="00000400000000000000" pitchFamily="2" charset="-78"/>
              </a:rPr>
              <a:t>منتورینگ، کارآفرینی و کسب‌وکار</a:t>
            </a:r>
            <a:r>
              <a:rPr lang="fa-IR" sz="3200" dirty="0" smtClean="0">
                <a:solidFill>
                  <a:prstClr val="white"/>
                </a:solidFill>
                <a:latin typeface="Calibri" panose="020F0502020204030204"/>
                <a:cs typeface="B Nazanin" panose="00000400000000000000" pitchFamily="2" charset="-78"/>
              </a:rPr>
              <a:t> هستیم.</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3070873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0063" y="1825625"/>
            <a:ext cx="6091873" cy="4351338"/>
          </a:xfrm>
        </p:spPr>
      </p:pic>
      <p:sp>
        <p:nvSpPr>
          <p:cNvPr id="4" name="Rectangle 3"/>
          <p:cNvSpPr/>
          <p:nvPr/>
        </p:nvSpPr>
        <p:spPr>
          <a:xfrm>
            <a:off x="-115330" y="-65903"/>
            <a:ext cx="12513276" cy="7035114"/>
          </a:xfrm>
          <a:prstGeom prst="rect">
            <a:avLst/>
          </a:prstGeom>
          <a:solidFill>
            <a:srgbClr val="0E1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09610" y="520418"/>
            <a:ext cx="6572777" cy="1169551"/>
          </a:xfrm>
          <a:prstGeom prst="rect">
            <a:avLst/>
          </a:prstGeom>
          <a:noFill/>
        </p:spPr>
        <p:txBody>
          <a:bodyPr wrap="square" rtlCol="0">
            <a:spAutoFit/>
          </a:bodyPr>
          <a:lstStyle/>
          <a:p>
            <a:pPr marL="0" marR="0" lvl="0" indent="0" algn="ctr" defTabSz="457200" rtl="1" eaLnBrk="1" fontAlgn="auto" latinLnBrk="0" hangingPunct="1">
              <a:lnSpc>
                <a:spcPct val="20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محورهای اصلی این همایش</a:t>
            </a:r>
            <a:r>
              <a:rPr kumimoji="0" lang="fa-IR" sz="4000" b="1" i="0" u="none" strike="noStrike" kern="1200" cap="none" spc="0" normalizeH="0" noProof="0" dirty="0" smtClean="0">
                <a:ln>
                  <a:noFill/>
                </a:ln>
                <a:solidFill>
                  <a:srgbClr val="FFC000"/>
                </a:solidFill>
                <a:effectLst/>
                <a:uLnTx/>
                <a:uFillTx/>
                <a:latin typeface="Calibri" panose="020F0502020204030204"/>
                <a:ea typeface="+mn-ea"/>
                <a:cs typeface="B Nazanin" panose="00000400000000000000" pitchFamily="2" charset="-78"/>
              </a:rPr>
              <a:t> </a:t>
            </a:r>
            <a:endParaRPr kumimoji="0" lang="fa-IR" sz="40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7" name="TextBox 6"/>
          <p:cNvSpPr txBox="1"/>
          <p:nvPr/>
        </p:nvSpPr>
        <p:spPr>
          <a:xfrm>
            <a:off x="8393836" y="4608741"/>
            <a:ext cx="2775125" cy="101566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تصویری از آینده </a:t>
            </a:r>
          </a:p>
          <a:p>
            <a:pPr marL="0" marR="0" lvl="0" indent="0" algn="ctr" defTabSz="914400" rtl="1" eaLnBrk="1" fontAlgn="auto" latinLnBrk="0" hangingPunct="1">
              <a:lnSpc>
                <a:spcPct val="100000"/>
              </a:lnSpc>
              <a:spcBef>
                <a:spcPts val="0"/>
              </a:spcBef>
              <a:spcAft>
                <a:spcPts val="0"/>
              </a:spcAft>
              <a:buClrTx/>
              <a:buSzTx/>
              <a:buFontTx/>
              <a:buNone/>
              <a:tabLst/>
              <a:defRPr/>
            </a:pPr>
            <a:r>
              <a:rPr lang="fa-IR" sz="2000" b="1" dirty="0" smtClean="0">
                <a:solidFill>
                  <a:prstClr val="white"/>
                </a:solidFill>
                <a:latin typeface="Calibri" panose="020F0502020204030204"/>
                <a:cs typeface="B Nazanin" panose="00000400000000000000" pitchFamily="2" charset="-78"/>
              </a:rPr>
              <a:t>صنایع دستی در جهان و کشور</a:t>
            </a:r>
            <a:endParaRPr kumimoji="0" lang="en-US" sz="2000" b="1" i="0" u="none" strike="noStrike" kern="1200" cap="none" spc="0" normalizeH="0" baseline="0" noProof="0" dirty="0">
              <a:ln>
                <a:noFill/>
              </a:ln>
              <a:solidFill>
                <a:prstClr val="white"/>
              </a:solidFill>
              <a:effectLst/>
              <a:uLnTx/>
              <a:uFillTx/>
              <a:latin typeface="Calibri" panose="020F0502020204030204"/>
            </a:endParaRPr>
          </a:p>
        </p:txBody>
      </p:sp>
      <p:sp>
        <p:nvSpPr>
          <p:cNvPr id="8" name="TextBox 7"/>
          <p:cNvSpPr txBox="1"/>
          <p:nvPr/>
        </p:nvSpPr>
        <p:spPr>
          <a:xfrm>
            <a:off x="4752715" y="4506589"/>
            <a:ext cx="2777183" cy="101566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Calibri" panose="020F0502020204030204"/>
                <a:ea typeface="+mn-ea"/>
                <a:cs typeface="B Nazanin" panose="00000400000000000000" pitchFamily="2" charset="-78"/>
              </a:rPr>
              <a:t>صنایع دستی: زمینه‌ای خوش‌آتیه برای</a:t>
            </a:r>
            <a:r>
              <a:rPr kumimoji="0" lang="fa-IR" sz="2000" b="1" i="0" u="none" strike="noStrike" kern="1200" cap="none" spc="0" normalizeH="0" noProof="0" dirty="0" smtClean="0">
                <a:ln>
                  <a:noFill/>
                </a:ln>
                <a:solidFill>
                  <a:prstClr val="white"/>
                </a:solidFill>
                <a:effectLst/>
                <a:uLnTx/>
                <a:uFillTx/>
                <a:latin typeface="Calibri" panose="020F0502020204030204"/>
                <a:ea typeface="+mn-ea"/>
                <a:cs typeface="B Nazanin" panose="00000400000000000000" pitchFamily="2" charset="-78"/>
              </a:rPr>
              <a:t> خلق ثروت و اشتغال‌زایی در کشور و استان</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endParaRPr>
          </a:p>
        </p:txBody>
      </p:sp>
      <p:sp>
        <p:nvSpPr>
          <p:cNvPr id="9" name="TextBox 8"/>
          <p:cNvSpPr txBox="1"/>
          <p:nvPr/>
        </p:nvSpPr>
        <p:spPr>
          <a:xfrm>
            <a:off x="1302546" y="4608741"/>
            <a:ext cx="2726724" cy="1015663"/>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white"/>
                </a:solidFill>
                <a:effectLst/>
                <a:uLnTx/>
                <a:uFillTx/>
                <a:latin typeface="Calibri" panose="020F0502020204030204"/>
                <a:ea typeface="+mn-ea"/>
                <a:cs typeface="B Nazanin" panose="00000400000000000000" pitchFamily="2" charset="-78"/>
              </a:rPr>
              <a:t>راه‌های خلق ثروت</a:t>
            </a:r>
            <a:r>
              <a:rPr kumimoji="0" lang="fa-IR" sz="2000" b="1" i="0" u="none" strike="noStrike" kern="1200" cap="none" spc="0" normalizeH="0" noProof="0" dirty="0" smtClean="0">
                <a:ln>
                  <a:noFill/>
                </a:ln>
                <a:solidFill>
                  <a:prstClr val="white"/>
                </a:solidFill>
                <a:effectLst/>
                <a:uLnTx/>
                <a:uFillTx/>
                <a:latin typeface="Calibri" panose="020F0502020204030204"/>
                <a:ea typeface="+mn-ea"/>
                <a:cs typeface="B Nazanin" panose="00000400000000000000" pitchFamily="2" charset="-78"/>
              </a:rPr>
              <a:t> و اشتغال‌زایی از طریق صنایع دستی</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endParaRPr>
          </a:p>
        </p:txBody>
      </p:sp>
      <p:sp>
        <p:nvSpPr>
          <p:cNvPr id="16" name="Oval 15"/>
          <p:cNvSpPr/>
          <p:nvPr/>
        </p:nvSpPr>
        <p:spPr>
          <a:xfrm>
            <a:off x="5554100" y="3057572"/>
            <a:ext cx="1174415" cy="10700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uLnTx/>
                <a:uFillTx/>
                <a:latin typeface="Calibri" panose="020F0502020204030204"/>
                <a:cs typeface="B Nazanin" panose="00000400000000000000" pitchFamily="2" charset="-78"/>
              </a:rPr>
              <a:t>2</a:t>
            </a:r>
            <a:endParaRPr kumimoji="0" lang="en-US" sz="3600" b="1" i="0" u="none" strike="noStrike" kern="1200" cap="none" spc="0" normalizeH="0" baseline="0" noProof="0" dirty="0">
              <a:ln>
                <a:noFill/>
              </a:ln>
              <a:solidFill>
                <a:schemeClr val="tx1"/>
              </a:solidFill>
              <a:effectLst/>
              <a:uLnTx/>
              <a:uFillTx/>
              <a:latin typeface="Calibri" panose="020F0502020204030204"/>
              <a:cs typeface="B Nazanin" panose="00000400000000000000" pitchFamily="2" charset="-78"/>
            </a:endParaRPr>
          </a:p>
        </p:txBody>
      </p:sp>
      <p:sp>
        <p:nvSpPr>
          <p:cNvPr id="17" name="Oval 16"/>
          <p:cNvSpPr/>
          <p:nvPr/>
        </p:nvSpPr>
        <p:spPr>
          <a:xfrm>
            <a:off x="2078701" y="3075737"/>
            <a:ext cx="1174415" cy="10700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uLnTx/>
                <a:uFillTx/>
                <a:latin typeface="Calibri" panose="020F0502020204030204"/>
                <a:cs typeface="B Nazanin" panose="00000400000000000000" pitchFamily="2" charset="-78"/>
              </a:rPr>
              <a:t>3</a:t>
            </a:r>
            <a:endParaRPr kumimoji="0" lang="en-US" sz="3600" b="1" i="0" u="none" strike="noStrike" kern="1200" cap="none" spc="0" normalizeH="0" baseline="0" noProof="0" dirty="0">
              <a:ln>
                <a:noFill/>
              </a:ln>
              <a:solidFill>
                <a:schemeClr val="tx1"/>
              </a:solidFill>
              <a:effectLst/>
              <a:uLnTx/>
              <a:uFillTx/>
              <a:latin typeface="Calibri" panose="020F0502020204030204"/>
              <a:cs typeface="B Nazanin" panose="00000400000000000000" pitchFamily="2" charset="-78"/>
            </a:endParaRPr>
          </a:p>
        </p:txBody>
      </p:sp>
      <p:sp>
        <p:nvSpPr>
          <p:cNvPr id="18" name="Oval 17"/>
          <p:cNvSpPr/>
          <p:nvPr/>
        </p:nvSpPr>
        <p:spPr>
          <a:xfrm>
            <a:off x="9194192" y="3057572"/>
            <a:ext cx="1174415" cy="10700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chemeClr val="tx1"/>
                </a:solidFill>
                <a:effectLst/>
                <a:uLnTx/>
                <a:uFillTx/>
                <a:latin typeface="Calibri" panose="020F0502020204030204"/>
                <a:cs typeface="B Nazanin" panose="00000400000000000000" pitchFamily="2" charset="-78"/>
              </a:rPr>
              <a:t>1</a:t>
            </a:r>
            <a:endParaRPr kumimoji="0" lang="en-US" sz="3600" b="1" i="0" u="none" strike="noStrike" kern="1200" cap="none" spc="0" normalizeH="0" baseline="0" noProof="0" dirty="0">
              <a:ln>
                <a:noFill/>
              </a:ln>
              <a:solidFill>
                <a:schemeClr val="tx1"/>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2713322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983579" y="669872"/>
            <a:ext cx="2066423" cy="4401205"/>
          </a:xfrm>
          <a:prstGeom prst="rect">
            <a:avLst/>
          </a:prstGeom>
          <a:noFill/>
        </p:spPr>
        <p:txBody>
          <a:bodyPr wrap="square" rtlCol="0">
            <a:spAutoFit/>
          </a:bodyPr>
          <a:lstStyle/>
          <a:p>
            <a:pPr lvl="0" algn="ctr" rtl="1"/>
            <a:r>
              <a:rPr lang="fa-IR" sz="4000" b="1" dirty="0">
                <a:solidFill>
                  <a:srgbClr val="002060"/>
                </a:solidFill>
                <a:cs typeface="B Nazanin" panose="00000400000000000000" pitchFamily="2" charset="-78"/>
              </a:rPr>
              <a:t>راهبرد ما برای بر پایی هلندینگ صنایع دستی </a:t>
            </a:r>
            <a:r>
              <a:rPr lang="fa-IR" sz="4000" b="1" dirty="0" smtClean="0">
                <a:solidFill>
                  <a:srgbClr val="002060"/>
                </a:solidFill>
                <a:cs typeface="B Nazanin" panose="00000400000000000000" pitchFamily="2" charset="-78"/>
              </a:rPr>
              <a:t>چیست؟</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68968" y="585936"/>
            <a:ext cx="7170822" cy="5016758"/>
          </a:xfrm>
          <a:prstGeom prst="rect">
            <a:avLst/>
          </a:prstGeom>
          <a:noFill/>
        </p:spPr>
        <p:txBody>
          <a:bodyPr wrap="square" rtlCol="0">
            <a:spAutoFit/>
          </a:bodyPr>
          <a:lstStyle/>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ما یک افق</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ده ساله را برای ایجاد این هلدینگ، </a:t>
            </a:r>
            <a:r>
              <a:rPr lang="fa-IR" sz="3200" dirty="0" smtClean="0">
                <a:solidFill>
                  <a:prstClr val="white"/>
                </a:solidFill>
                <a:latin typeface="Calibri" panose="020F0502020204030204"/>
                <a:cs typeface="B Nazanin" panose="00000400000000000000" pitchFamily="2" charset="-78"/>
              </a:rPr>
              <a:t>حداقل</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با 10 </a:t>
            </a:r>
            <a:r>
              <a:rPr lang="fa-IR" sz="3200" dirty="0" smtClean="0">
                <a:solidFill>
                  <a:prstClr val="white"/>
                </a:solidFill>
                <a:latin typeface="Calibri" panose="020F0502020204030204"/>
                <a:cs typeface="B Nazanin" panose="00000400000000000000" pitchFamily="2" charset="-78"/>
              </a:rPr>
              <a:t>شرکت</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مختلف، در نظر گرفته‌ایم. هر یک از این شرکت‌ها در یک یا چند زمینه مرتبط با صنایع دستی کار خواهند کرد. انشاءلله</a:t>
            </a:r>
          </a:p>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lang="fa-IR" sz="3200" baseline="0" dirty="0" smtClean="0">
                <a:solidFill>
                  <a:prstClr val="white"/>
                </a:solidFill>
                <a:latin typeface="Calibri" panose="020F0502020204030204"/>
                <a:cs typeface="B Nazanin" panose="00000400000000000000" pitchFamily="2" charset="-78"/>
              </a:rPr>
              <a:t>این</a:t>
            </a:r>
            <a:r>
              <a:rPr lang="fa-IR" sz="3200" dirty="0" smtClean="0">
                <a:solidFill>
                  <a:prstClr val="white"/>
                </a:solidFill>
                <a:latin typeface="Calibri" panose="020F0502020204030204"/>
                <a:cs typeface="B Nazanin" panose="00000400000000000000" pitchFamily="2" charset="-78"/>
              </a:rPr>
              <a:t> هلدینگ گام – به به – گام ایجاد خواهد شد. (تقریبا هر سال یک شرکت جدید راه‌اندازی خواهد شد) </a:t>
            </a:r>
          </a:p>
          <a:p>
            <a:pPr marL="457200" marR="0" lvl="0" indent="-457200" algn="just" defTabSz="914400" rtl="1" eaLnBrk="1" fontAlgn="auto" latinLnBrk="0" hangingPunct="1">
              <a:spcBef>
                <a:spcPts val="0"/>
              </a:spcBef>
              <a:spcAft>
                <a:spcPts val="0"/>
              </a:spcAft>
              <a:buClrTx/>
              <a:buSzTx/>
              <a:buFont typeface="Wingdings" panose="05000000000000000000" pitchFamily="2" charset="2"/>
              <a:buChar char="ü"/>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گام</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اساسی و شالوده‌ای برای راه‌اندازی این هلدینگ ایجاد یک شرکت تعاونی همه منظوره در زمینه صنایع دستی است. </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3174690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832683" y="876437"/>
            <a:ext cx="2066423" cy="5016758"/>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راهبرد ما برای برپایی هلدینگ صنایع دستی چیست؟</a:t>
            </a:r>
          </a:p>
          <a:p>
            <a:pPr marL="0" marR="0" lvl="0" indent="0" algn="ctr" defTabSz="914400" rtl="1" eaLnBrk="1" fontAlgn="auto" latinLnBrk="0" hangingPunct="1">
              <a:spcBef>
                <a:spcPts val="0"/>
              </a:spcBef>
              <a:spcAft>
                <a:spcPts val="0"/>
              </a:spcAft>
              <a:buClrTx/>
              <a:buSzTx/>
              <a:buFontTx/>
              <a:buNone/>
              <a:tabLst/>
              <a:defRPr/>
            </a:pPr>
            <a:r>
              <a:rPr lang="fa-IR" sz="4000" b="1" baseline="0" dirty="0" smtClean="0">
                <a:solidFill>
                  <a:srgbClr val="002060"/>
                </a:solidFill>
                <a:latin typeface="Calibri" panose="020F0502020204030204"/>
                <a:cs typeface="B Nazanin" panose="00000400000000000000" pitchFamily="2" charset="-78"/>
              </a:rPr>
              <a:t>(ادامه)</a:t>
            </a:r>
            <a:r>
              <a:rPr lang="fa-IR" sz="4000" b="1" dirty="0" smtClean="0">
                <a:solidFill>
                  <a:srgbClr val="002060"/>
                </a:solidFill>
                <a:latin typeface="Calibri" panose="020F0502020204030204"/>
                <a:cs typeface="B Nazanin" panose="00000400000000000000" pitchFamily="2" charset="-78"/>
              </a:rPr>
              <a:t> </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4" name="12-Point Star 3"/>
          <p:cNvSpPr/>
          <p:nvPr/>
        </p:nvSpPr>
        <p:spPr>
          <a:xfrm>
            <a:off x="0" y="5339197"/>
            <a:ext cx="7539789" cy="933266"/>
          </a:xfrm>
          <a:prstGeom prst="star12">
            <a:avLst>
              <a:gd name="adj" fmla="val 41667"/>
            </a:avLst>
          </a:prstGeom>
        </p:spPr>
        <p:style>
          <a:lnRef idx="3">
            <a:schemeClr val="lt1"/>
          </a:lnRef>
          <a:fillRef idx="1">
            <a:schemeClr val="dk1"/>
          </a:fillRef>
          <a:effectRef idx="1">
            <a:schemeClr val="dk1"/>
          </a:effectRef>
          <a:fontRef idx="minor">
            <a:schemeClr val="lt1"/>
          </a:fontRef>
        </p:style>
        <p:txBody>
          <a:bodyPr rtlCol="1" anchor="ctr"/>
          <a:lstStyle/>
          <a:p>
            <a:pPr algn="ctr"/>
            <a:endParaRPr lang="fa-IR" sz="2400" dirty="0" smtClean="0">
              <a:solidFill>
                <a:prstClr val="white"/>
              </a:solidFill>
              <a:cs typeface="B Nazanin" panose="00000400000000000000" pitchFamily="2" charset="-78"/>
            </a:endParaRPr>
          </a:p>
          <a:p>
            <a:pPr algn="ctr"/>
            <a:r>
              <a:rPr lang="fa-IR" sz="2400" b="1" dirty="0" smtClean="0">
                <a:solidFill>
                  <a:prstClr val="white"/>
                </a:solidFill>
                <a:cs typeface="B Nazanin" panose="00000400000000000000" pitchFamily="2" charset="-78"/>
              </a:rPr>
              <a:t>شرکت </a:t>
            </a:r>
            <a:r>
              <a:rPr lang="fa-IR" sz="2400" b="1" dirty="0">
                <a:solidFill>
                  <a:prstClr val="white"/>
                </a:solidFill>
                <a:cs typeface="B Nazanin" panose="00000400000000000000" pitchFamily="2" charset="-78"/>
              </a:rPr>
              <a:t>تعاونی همه‌منظوره صنایع دستی </a:t>
            </a:r>
            <a:endParaRPr lang="en-US" sz="2400" b="1" dirty="0">
              <a:solidFill>
                <a:prstClr val="white"/>
              </a:solidFill>
              <a:cs typeface="B Nazanin" panose="00000400000000000000" pitchFamily="2" charset="-78"/>
            </a:endParaRPr>
          </a:p>
          <a:p>
            <a:pPr algn="ctr"/>
            <a:endParaRPr lang="fa-IR" sz="2400" dirty="0"/>
          </a:p>
        </p:txBody>
      </p:sp>
      <p:sp>
        <p:nvSpPr>
          <p:cNvPr id="10" name="Rounded Rectangle 9"/>
          <p:cNvSpPr/>
          <p:nvPr/>
        </p:nvSpPr>
        <p:spPr>
          <a:xfrm rot="20794390">
            <a:off x="1338057" y="2909449"/>
            <a:ext cx="425372" cy="2612039"/>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12" name="Rounded Rectangle 11"/>
          <p:cNvSpPr/>
          <p:nvPr/>
        </p:nvSpPr>
        <p:spPr>
          <a:xfrm>
            <a:off x="3535728" y="2776929"/>
            <a:ext cx="425372" cy="2612039"/>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13" name="Rounded Rectangle 12"/>
          <p:cNvSpPr/>
          <p:nvPr/>
        </p:nvSpPr>
        <p:spPr>
          <a:xfrm rot="293323">
            <a:off x="4906247" y="2845344"/>
            <a:ext cx="425372" cy="2612039"/>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14" name="Rounded Rectangle 13"/>
          <p:cNvSpPr/>
          <p:nvPr/>
        </p:nvSpPr>
        <p:spPr>
          <a:xfrm rot="981485">
            <a:off x="6283857" y="2976207"/>
            <a:ext cx="425372" cy="2612039"/>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p>
        </p:txBody>
      </p:sp>
      <p:sp>
        <p:nvSpPr>
          <p:cNvPr id="15" name="Oval 14"/>
          <p:cNvSpPr/>
          <p:nvPr/>
        </p:nvSpPr>
        <p:spPr>
          <a:xfrm>
            <a:off x="6098643" y="1849371"/>
            <a:ext cx="1632331" cy="1262797"/>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شرکت</a:t>
            </a:r>
            <a:r>
              <a:rPr kumimoji="0" lang="en-US" sz="2400" b="1" i="0" u="none" strike="noStrike" kern="1200" cap="none" spc="0" normalizeH="0" baseline="0" noProof="0" dirty="0" smtClean="0">
                <a:ln>
                  <a:noFill/>
                </a:ln>
                <a:solidFill>
                  <a:prstClr val="black"/>
                </a:solidFill>
                <a:effectLst/>
                <a:uLnTx/>
                <a:uFillTx/>
                <a:latin typeface="Bahnschrift SemiBold" panose="020B0502040204020203" pitchFamily="34" charset="0"/>
                <a:cs typeface="+mj-cs"/>
              </a:rPr>
              <a:t>x</a:t>
            </a:r>
            <a:endParaRPr kumimoji="0" lang="fa-IR" sz="2400" b="1" i="0" u="none" strike="noStrike" kern="1200" cap="none" spc="0" normalizeH="0" baseline="0" noProof="0" dirty="0">
              <a:ln>
                <a:noFill/>
              </a:ln>
              <a:solidFill>
                <a:prstClr val="black"/>
              </a:solidFill>
              <a:effectLst/>
              <a:uLnTx/>
              <a:uFillTx/>
              <a:latin typeface="Bahnschrift SemiBold" panose="020B0502040204020203" pitchFamily="34" charset="0"/>
              <a:cs typeface="+mj-cs"/>
            </a:endParaRPr>
          </a:p>
        </p:txBody>
      </p:sp>
      <p:sp>
        <p:nvSpPr>
          <p:cNvPr id="16" name="Oval 15"/>
          <p:cNvSpPr/>
          <p:nvPr/>
        </p:nvSpPr>
        <p:spPr>
          <a:xfrm>
            <a:off x="4499412" y="1613066"/>
            <a:ext cx="1531409" cy="1245693"/>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شرکت</a:t>
            </a:r>
            <a:r>
              <a:rPr kumimoji="0" lang="en-US" sz="2400" b="1" i="0" u="none" strike="noStrike" kern="1200" cap="none" spc="0" normalizeH="0" baseline="0" noProof="0" dirty="0" smtClean="0">
                <a:ln>
                  <a:noFill/>
                </a:ln>
                <a:solidFill>
                  <a:prstClr val="black"/>
                </a:solidFill>
                <a:effectLst/>
                <a:uLnTx/>
                <a:uFillTx/>
                <a:latin typeface="Bahnschrift SemiBold" panose="020B0502040204020203" pitchFamily="34" charset="0"/>
                <a:cs typeface="+mj-cs"/>
              </a:rPr>
              <a:t>y</a:t>
            </a:r>
            <a:endParaRPr kumimoji="0" lang="fa-IR" sz="2400" b="1" i="0" u="none" strike="noStrike" kern="1200" cap="none" spc="0" normalizeH="0" baseline="0" noProof="0" dirty="0">
              <a:ln>
                <a:noFill/>
              </a:ln>
              <a:solidFill>
                <a:prstClr val="black"/>
              </a:solidFill>
              <a:effectLst/>
              <a:uLnTx/>
              <a:uFillTx/>
              <a:latin typeface="Bahnschrift SemiBold" panose="020B0502040204020203" pitchFamily="34" charset="0"/>
              <a:cs typeface="+mj-cs"/>
            </a:endParaRPr>
          </a:p>
        </p:txBody>
      </p:sp>
      <p:sp>
        <p:nvSpPr>
          <p:cNvPr id="17" name="Oval 16"/>
          <p:cNvSpPr/>
          <p:nvPr/>
        </p:nvSpPr>
        <p:spPr>
          <a:xfrm>
            <a:off x="2872377" y="1613066"/>
            <a:ext cx="1540033" cy="1245693"/>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i="0" u="none" strike="noStrike" kern="1200" cap="none" spc="0" normalizeH="0" baseline="0" noProof="0" dirty="0" smtClean="0">
                <a:ln>
                  <a:noFill/>
                </a:ln>
                <a:solidFill>
                  <a:prstClr val="black"/>
                </a:solidFill>
                <a:effectLst/>
                <a:uLnTx/>
                <a:uFillTx/>
                <a:latin typeface="Calibri" panose="020F0502020204030204"/>
                <a:ea typeface="+mn-ea"/>
                <a:cs typeface="B Nazanin" panose="00000400000000000000" pitchFamily="2" charset="-78"/>
              </a:rPr>
              <a:t>شرکت</a:t>
            </a:r>
            <a:r>
              <a:rPr kumimoji="0" lang="en-US" sz="2400" b="1" i="0" u="none" strike="noStrike" kern="1200" cap="none" spc="0" normalizeH="0" baseline="0" noProof="0" dirty="0" smtClean="0">
                <a:ln>
                  <a:noFill/>
                </a:ln>
                <a:solidFill>
                  <a:prstClr val="black"/>
                </a:solidFill>
                <a:effectLst/>
                <a:uLnTx/>
                <a:uFillTx/>
                <a:latin typeface="Bahnschrift SemiBold" panose="020B0502040204020203" pitchFamily="34" charset="0"/>
                <a:cs typeface="+mj-cs"/>
              </a:rPr>
              <a:t>z</a:t>
            </a:r>
            <a:endParaRPr kumimoji="0" lang="fa-IR" sz="2400" b="1" i="0" u="none" strike="noStrike" kern="1200" cap="none" spc="0" normalizeH="0" baseline="0" noProof="0" dirty="0">
              <a:ln>
                <a:noFill/>
              </a:ln>
              <a:solidFill>
                <a:prstClr val="black"/>
              </a:solidFill>
              <a:effectLst/>
              <a:uLnTx/>
              <a:uFillTx/>
              <a:latin typeface="Bahnschrift SemiBold" panose="020B0502040204020203" pitchFamily="34" charset="0"/>
              <a:cs typeface="+mj-cs"/>
            </a:endParaRPr>
          </a:p>
        </p:txBody>
      </p:sp>
      <p:sp>
        <p:nvSpPr>
          <p:cNvPr id="18" name="Oval 17"/>
          <p:cNvSpPr/>
          <p:nvPr/>
        </p:nvSpPr>
        <p:spPr>
          <a:xfrm>
            <a:off x="193008" y="1771868"/>
            <a:ext cx="1941789" cy="1245693"/>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1200" cap="none" spc="0" normalizeH="0" baseline="0" noProof="0" dirty="0" smtClean="0">
                <a:ln>
                  <a:noFill/>
                </a:ln>
                <a:solidFill>
                  <a:prstClr val="black"/>
                </a:solidFill>
                <a:effectLst/>
                <a:uLnTx/>
                <a:uFillTx/>
                <a:latin typeface="Calibri" panose="020F0502020204030204"/>
                <a:cs typeface="B Nazanin" panose="00000400000000000000" pitchFamily="2" charset="-78"/>
              </a:rPr>
              <a:t>شرکت</a:t>
            </a:r>
            <a:r>
              <a:rPr kumimoji="0" lang="fa-IR" sz="2000" b="1" i="0" u="none" strike="noStrike" kern="1200" cap="none" spc="0" normalizeH="0" noProof="0" dirty="0" smtClean="0">
                <a:ln>
                  <a:noFill/>
                </a:ln>
                <a:solidFill>
                  <a:prstClr val="black"/>
                </a:solidFill>
                <a:effectLst/>
                <a:uLnTx/>
                <a:uFillTx/>
                <a:latin typeface="Calibri" panose="020F0502020204030204"/>
                <a:cs typeface="B Nazanin" panose="00000400000000000000" pitchFamily="2" charset="-78"/>
              </a:rPr>
              <a:t> دهم</a:t>
            </a:r>
            <a:endParaRPr kumimoji="0" lang="fa-IR" sz="2000" b="1" i="0" u="none" strike="noStrike" kern="1200" cap="none" spc="0" normalizeH="0" baseline="0" noProof="0" dirty="0">
              <a:ln>
                <a:noFill/>
              </a:ln>
              <a:solidFill>
                <a:prstClr val="black"/>
              </a:solidFill>
              <a:effectLst/>
              <a:uLnTx/>
              <a:uFillTx/>
              <a:latin typeface="Bahnschrift SemiBold" panose="020B0502040204020203" pitchFamily="34" charset="0"/>
              <a:cs typeface="+mj-cs"/>
            </a:endParaRPr>
          </a:p>
        </p:txBody>
      </p:sp>
      <p:sp>
        <p:nvSpPr>
          <p:cNvPr id="19" name="Oval 18"/>
          <p:cNvSpPr/>
          <p:nvPr/>
        </p:nvSpPr>
        <p:spPr>
          <a:xfrm>
            <a:off x="1615548" y="3076345"/>
            <a:ext cx="1867196" cy="1245693"/>
          </a:xfrm>
          <a:prstGeom prst="ellipse">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chemeClr val="bg1"/>
                </a:solidFill>
                <a:effectLst/>
                <a:uLnTx/>
                <a:uFillTx/>
                <a:latin typeface="Calibri" panose="020F0502020204030204"/>
                <a:cs typeface="B Nazanin" panose="00000400000000000000" pitchFamily="2" charset="-78"/>
              </a:rPr>
              <a:t>......</a:t>
            </a:r>
            <a:endParaRPr kumimoji="0" lang="fa-IR" sz="4000" b="1" i="0" u="none" strike="noStrike" kern="1200" cap="none" spc="0" normalizeH="0" baseline="0" noProof="0" dirty="0">
              <a:ln>
                <a:noFill/>
              </a:ln>
              <a:solidFill>
                <a:schemeClr val="bg1"/>
              </a:solidFill>
              <a:effectLst/>
              <a:uLnTx/>
              <a:uFillTx/>
              <a:latin typeface="Bahnschrift SemiBold" panose="020B0502040204020203" pitchFamily="34" charset="0"/>
              <a:cs typeface="+mj-cs"/>
            </a:endParaRPr>
          </a:p>
        </p:txBody>
      </p:sp>
    </p:spTree>
    <p:extLst>
      <p:ext uri="{BB962C8B-B14F-4D97-AF65-F5344CB8AC3E}">
        <p14:creationId xmlns:p14="http://schemas.microsoft.com/office/powerpoint/2010/main" val="2198699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983579" y="669872"/>
            <a:ext cx="2066423" cy="3785652"/>
          </a:xfrm>
          <a:prstGeom prst="rect">
            <a:avLst/>
          </a:prstGeom>
          <a:noFill/>
        </p:spPr>
        <p:txBody>
          <a:bodyPr wrap="square" rtlCol="0">
            <a:spAutoFit/>
          </a:bodyPr>
          <a:lstStyle/>
          <a:p>
            <a:pPr lvl="0" algn="ctr" rtl="1"/>
            <a:r>
              <a:rPr lang="fa-IR" sz="4000" b="1" dirty="0" smtClean="0">
                <a:solidFill>
                  <a:srgbClr val="002060"/>
                </a:solidFill>
                <a:cs typeface="B Nazanin" panose="00000400000000000000" pitchFamily="2" charset="-78"/>
              </a:rPr>
              <a:t>نقش شرکت تعاونی در ایجاد هلدینگ چیست؟</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68968" y="585936"/>
            <a:ext cx="7170822" cy="4524315"/>
          </a:xfrm>
          <a:prstGeom prst="rect">
            <a:avLst/>
          </a:prstGeom>
          <a:noFill/>
        </p:spPr>
        <p:txBody>
          <a:bodyPr wrap="square" rtlCol="0">
            <a:spAutoFit/>
          </a:bodyPr>
          <a:lstStyle/>
          <a:p>
            <a:pPr marR="0" lvl="0" algn="just" defTabSz="914400" rtl="1" eaLnBrk="1" fontAlgn="auto" latinLnBrk="0" hangingPunct="1">
              <a:spcBef>
                <a:spcPts val="0"/>
              </a:spcBef>
              <a:spcAft>
                <a:spcPts val="0"/>
              </a:spcAft>
              <a:buClrTx/>
              <a:buSzTx/>
              <a:tabLst/>
              <a:defRPr/>
            </a:pPr>
            <a:r>
              <a:rPr lang="fa-IR" sz="3200" dirty="0" smtClean="0">
                <a:solidFill>
                  <a:prstClr val="white"/>
                </a:solidFill>
                <a:latin typeface="Calibri" panose="020F0502020204030204"/>
                <a:cs typeface="B Nazanin" panose="00000400000000000000" pitchFamily="2" charset="-78"/>
              </a:rPr>
              <a:t>شرکت تعاونی، همان‌طور که در  اسلاید پیش دیدید، ریشه و بستر زایش شرکت‌های دهگانه هلدینگ خواهد بود. </a:t>
            </a:r>
          </a:p>
          <a:p>
            <a:pPr marR="0" lvl="0" algn="just" defTabSz="914400" rtl="1" eaLnBrk="1" fontAlgn="auto" latinLnBrk="0" hangingPunct="1">
              <a:spcBef>
                <a:spcPts val="0"/>
              </a:spcBef>
              <a:spcAft>
                <a:spcPts val="0"/>
              </a:spcAft>
              <a:buClrTx/>
              <a:buSzTx/>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این</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شرکت در عین حال که به عنوان یک کسب‌وکار فعالیت می‌کند، نقش </a:t>
            </a:r>
            <a:r>
              <a:rPr kumimoji="0" lang="fa-IR" sz="32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«مرکز رشد» </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را برای ایجاد شرکت‌ها بازی خواهد کرد. به بیان دیگر، شرکت‌ها در دامن این </a:t>
            </a:r>
            <a:r>
              <a:rPr kumimoji="0" lang="fa-IR" sz="32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«مادر» </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پرورده خواهند شد. </a:t>
            </a:r>
            <a:endParaRPr lang="fa-IR" sz="3200" dirty="0">
              <a:solidFill>
                <a:prstClr val="white"/>
              </a:solidFill>
              <a:latin typeface="Calibri" panose="020F0502020204030204"/>
              <a:cs typeface="B Nazanin" panose="00000400000000000000" pitchFamily="2" charset="-78"/>
            </a:endParaRPr>
          </a:p>
          <a:p>
            <a:pPr marR="0" lvl="0" algn="just" defTabSz="914400" rtl="1" eaLnBrk="1" fontAlgn="auto" latinLnBrk="0" hangingPunct="1">
              <a:spcBef>
                <a:spcPts val="0"/>
              </a:spcBef>
              <a:spcAft>
                <a:spcPts val="0"/>
              </a:spcAft>
              <a:buClrTx/>
              <a:buSzTx/>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البته</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همه ظرفیت‌های منتورینگ خوشه رویای آینده نیز، پشتیبان این مادر خواهند بود. انشاءالله </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3849190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983579" y="669872"/>
            <a:ext cx="2066423" cy="4401205"/>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تاکنون</a:t>
            </a:r>
            <a:r>
              <a:rPr kumimoji="0" lang="fa-IR" sz="4000" b="1" i="0" u="none"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برای ایجاد شرکت تعاونی چه گام‌هایی برداشته‌ایم؟</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68968" y="585936"/>
            <a:ext cx="7170822" cy="5509200"/>
          </a:xfrm>
          <a:prstGeom prst="rect">
            <a:avLst/>
          </a:prstGeom>
          <a:noFill/>
        </p:spPr>
        <p:txBody>
          <a:bodyPr wrap="square" rtlCol="0">
            <a:spAutoFit/>
          </a:bodyPr>
          <a:lstStyle/>
          <a:p>
            <a:pPr marR="0" lvl="0" algn="just" defTabSz="914400" rtl="1" eaLnBrk="1" fontAlgn="auto" latinLnBrk="0" hangingPunct="1">
              <a:spcBef>
                <a:spcPts val="0"/>
              </a:spcBef>
              <a:spcAft>
                <a:spcPts val="0"/>
              </a:spcAft>
              <a:buClrTx/>
              <a:buSzTx/>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 ما</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به حول و قوه الهی و با حمایت و پشتیبانی صمیمانه و درخور تحسین معاونت محترم صنایع دستی اداره کل میراث فرهنگی، گردشگری و صنایع دستی استان، برادر گرامی جناب آقای ابراهیم‌نیا، و هم‌چنین با همکاری مسئولانه اداره کل کار، </a:t>
            </a:r>
            <a:r>
              <a:rPr lang="fa-IR" sz="3200" dirty="0" smtClean="0">
                <a:solidFill>
                  <a:prstClr val="white"/>
                </a:solidFill>
                <a:latin typeface="Calibri" panose="020F0502020204030204"/>
                <a:cs typeface="B Nazanin" panose="00000400000000000000" pitchFamily="2" charset="-78"/>
              </a:rPr>
              <a:t>و رفاه اجتماعی</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استان، تاکنون سه گام برای ایجاد شرکت تعاونی برداشته‌ایم</a:t>
            </a:r>
            <a:r>
              <a:rPr lang="fa-IR" sz="3200" dirty="0">
                <a:solidFill>
                  <a:prstClr val="white"/>
                </a:solidFill>
                <a:latin typeface="Calibri" panose="020F0502020204030204"/>
                <a:cs typeface="B Nazanin" panose="00000400000000000000" pitchFamily="2" charset="-78"/>
              </a:rPr>
              <a:t>:</a:t>
            </a:r>
            <a:endPar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endParaRPr>
          </a:p>
          <a:p>
            <a:pPr marL="288925" lvl="0" indent="-225425" algn="just" rtl="1">
              <a:defRPr/>
            </a:pPr>
            <a:r>
              <a:rPr lang="fa-IR" sz="3200" baseline="0" dirty="0" smtClean="0">
                <a:solidFill>
                  <a:prstClr val="white"/>
                </a:solidFill>
                <a:latin typeface="Calibri" panose="020F0502020204030204"/>
                <a:cs typeface="B Nazanin" panose="00000400000000000000" pitchFamily="2" charset="-78"/>
              </a:rPr>
              <a:t>(1)</a:t>
            </a:r>
            <a:r>
              <a:rPr lang="fa-IR" sz="3200" dirty="0" smtClean="0">
                <a:solidFill>
                  <a:prstClr val="white"/>
                </a:solidFill>
                <a:latin typeface="Calibri" panose="020F0502020204030204"/>
                <a:cs typeface="B Nazanin" panose="00000400000000000000" pitchFamily="2" charset="-78"/>
              </a:rPr>
              <a:t> </a:t>
            </a:r>
            <a:r>
              <a:rPr lang="fa-IR" sz="3200" b="1" dirty="0" smtClean="0">
                <a:solidFill>
                  <a:prstClr val="white"/>
                </a:solidFill>
                <a:latin typeface="Calibri" panose="020F0502020204030204"/>
                <a:cs typeface="B Nazanin" panose="00000400000000000000" pitchFamily="2" charset="-78"/>
              </a:rPr>
              <a:t>طراحی شرکت</a:t>
            </a:r>
            <a:r>
              <a:rPr lang="fa-IR" sz="3200" dirty="0" smtClean="0">
                <a:solidFill>
                  <a:prstClr val="white"/>
                </a:solidFill>
                <a:latin typeface="Calibri" panose="020F0502020204030204"/>
                <a:cs typeface="B Nazanin" panose="00000400000000000000" pitchFamily="2" charset="-78"/>
              </a:rPr>
              <a:t>، که وقت و انرژی زیادی گرفته است. این طرح در قالب یک سند با نام </a:t>
            </a:r>
            <a:r>
              <a:rPr lang="fa-IR" sz="3200" b="1" dirty="0" smtClean="0">
                <a:solidFill>
                  <a:prstClr val="white"/>
                </a:solidFill>
                <a:latin typeface="Calibri" panose="020F0502020204030204"/>
                <a:cs typeface="B Nazanin" panose="00000400000000000000" pitchFamily="2" charset="-78"/>
              </a:rPr>
              <a:t>«سند معماری شرکت تعاونی صنایع دستی</a:t>
            </a:r>
            <a:r>
              <a:rPr lang="fa-IR" sz="3200" dirty="0" smtClean="0">
                <a:solidFill>
                  <a:prstClr val="white"/>
                </a:solidFill>
                <a:latin typeface="Calibri" panose="020F0502020204030204"/>
                <a:cs typeface="B Nazanin" panose="00000400000000000000" pitchFamily="2" charset="-78"/>
              </a:rPr>
              <a:t>» مکتوب و از طریق سایت خویشه رویای آینده به نشانی </a:t>
            </a:r>
            <a:r>
              <a:rPr lang="en-US" sz="3200" b="1" dirty="0">
                <a:solidFill>
                  <a:prstClr val="white"/>
                </a:solidFill>
                <a:cs typeface="B Nazanin" panose="00000400000000000000" pitchFamily="2" charset="-78"/>
              </a:rPr>
              <a:t>https://ir-cfc.com/</a:t>
            </a:r>
            <a:r>
              <a:rPr lang="fa-IR" sz="3200" b="1" dirty="0" smtClean="0">
                <a:solidFill>
                  <a:prstClr val="white"/>
                </a:solidFill>
                <a:latin typeface="Calibri" panose="020F0502020204030204"/>
                <a:cs typeface="B Nazanin" panose="00000400000000000000" pitchFamily="2" charset="-78"/>
              </a:rPr>
              <a:t> </a:t>
            </a:r>
            <a:r>
              <a:rPr lang="fa-IR" sz="3200" dirty="0" smtClean="0">
                <a:solidFill>
                  <a:prstClr val="white"/>
                </a:solidFill>
                <a:latin typeface="Calibri" panose="020F0502020204030204"/>
                <a:cs typeface="B Nazanin" panose="00000400000000000000" pitchFamily="2" charset="-78"/>
              </a:rPr>
              <a:t>در دسترس همه علاقه‌مندان است.</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2798539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983579" y="669872"/>
            <a:ext cx="2066423" cy="4401205"/>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تاکنون برای ایجاد</a:t>
            </a:r>
            <a:r>
              <a:rPr kumimoji="0" lang="fa-IR" sz="4000" b="1" i="0" u="none"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شرکت تعاونی چه گام‌هایی برداشته‌ایم؟</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03796" y="302359"/>
            <a:ext cx="7443537" cy="5509200"/>
          </a:xfrm>
          <a:prstGeom prst="rect">
            <a:avLst/>
          </a:prstGeom>
          <a:noFill/>
        </p:spPr>
        <p:txBody>
          <a:bodyPr wrap="square" rtlCol="0">
            <a:spAutoFit/>
          </a:bodyPr>
          <a:lstStyle/>
          <a:p>
            <a:pPr marR="0" lvl="0" algn="just" defTabSz="914400" rtl="1" eaLnBrk="1" fontAlgn="auto" latinLnBrk="0" hangingPunct="1">
              <a:spcBef>
                <a:spcPts val="0"/>
              </a:spcBef>
              <a:spcAft>
                <a:spcPts val="0"/>
              </a:spcAft>
              <a:buClrTx/>
              <a:buSzTx/>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 در این سند،</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ابعاد گوناگون شرکت به روشنی مشخص و تبیین شده‌اند.</a:t>
            </a:r>
          </a:p>
          <a:p>
            <a:pPr marL="288925" marR="0" lvl="0" indent="-225425" algn="just" defTabSz="914400" rtl="1" eaLnBrk="1" fontAlgn="auto" latinLnBrk="0" hangingPunct="1">
              <a:spcBef>
                <a:spcPts val="0"/>
              </a:spcBef>
              <a:spcAft>
                <a:spcPts val="0"/>
              </a:spcAft>
              <a:buClrTx/>
              <a:buSzTx/>
              <a:tabLst/>
              <a:defRPr/>
            </a:pPr>
            <a:r>
              <a:rPr lang="fa-IR" sz="3200" dirty="0" smtClean="0">
                <a:solidFill>
                  <a:prstClr val="white"/>
                </a:solidFill>
                <a:latin typeface="Calibri" panose="020F0502020204030204"/>
                <a:cs typeface="B Nazanin" panose="00000400000000000000" pitchFamily="2" charset="-78"/>
              </a:rPr>
              <a:t>(2) ثبت رسمی شرکت با عنوان شرکت تعاونی صنایع دستی رویای آینده آصف یا به اختصار </a:t>
            </a:r>
            <a:r>
              <a:rPr lang="fa-IR" sz="3200" b="1" dirty="0" smtClean="0">
                <a:solidFill>
                  <a:prstClr val="white"/>
                </a:solidFill>
                <a:latin typeface="Calibri" panose="020F0502020204030204"/>
                <a:cs typeface="B Nazanin" panose="00000400000000000000" pitchFamily="2" charset="-78"/>
              </a:rPr>
              <a:t>«تعاونی صدرا» </a:t>
            </a:r>
          </a:p>
          <a:p>
            <a:pPr marL="288925" marR="0" lvl="0" indent="-225425" algn="just" defTabSz="914400" rtl="1" eaLnBrk="1" fontAlgn="auto" latinLnBrk="0" hangingPunct="1">
              <a:spcBef>
                <a:spcPts val="0"/>
              </a:spcBef>
              <a:spcAft>
                <a:spcPts val="0"/>
              </a:spcAft>
              <a:buClrTx/>
              <a:buSzTx/>
              <a:tabLst/>
              <a:defRPr/>
            </a:pP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(3) بررسی و تعیین 5 زمینه کلیدی برای تولید. این زمینه‌ها عبارتند از: 1- چرم  2- سنگ‌های قیمتی       3- سنگ هرکاره         4-  چوب        5- فرش و گلیم</a:t>
            </a:r>
          </a:p>
          <a:p>
            <a:pPr marL="288925" marR="0" lvl="0" indent="-225425" algn="just" defTabSz="914400" rtl="1" eaLnBrk="1" fontAlgn="auto" latinLnBrk="0" hangingPunct="1">
              <a:spcBef>
                <a:spcPts val="0"/>
              </a:spcBef>
              <a:spcAft>
                <a:spcPts val="0"/>
              </a:spcAft>
              <a:buClrTx/>
              <a:buSzTx/>
              <a:tabLst/>
              <a:defRPr/>
            </a:pPr>
            <a:r>
              <a:rPr lang="fa-IR" sz="3200" dirty="0" smtClean="0">
                <a:solidFill>
                  <a:prstClr val="white"/>
                </a:solidFill>
                <a:latin typeface="Calibri" panose="020F0502020204030204"/>
                <a:cs typeface="B Nazanin" panose="00000400000000000000" pitchFamily="2" charset="-78"/>
              </a:rPr>
              <a:t>(4) افتتاح حساب تعاونی نزد بانک ملی به شماره 6037997173871980</a:t>
            </a:r>
          </a:p>
          <a:p>
            <a:pPr marL="288925" marR="0" lvl="0" indent="-225425" algn="just" defTabSz="914400" rtl="1" eaLnBrk="1" fontAlgn="auto" latinLnBrk="0" hangingPunct="1">
              <a:spcBef>
                <a:spcPts val="0"/>
              </a:spcBef>
              <a:spcAft>
                <a:spcPts val="0"/>
              </a:spcAft>
              <a:buClrTx/>
              <a:buSzTx/>
              <a:tabLst/>
              <a:defRPr/>
            </a:pP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(5) شناسایی، مذاکره و جذب مدیران کلیدی شرکت </a:t>
            </a:r>
          </a:p>
          <a:p>
            <a:pPr marR="0" lvl="0" algn="just" defTabSz="914400" rtl="1" eaLnBrk="1" fontAlgn="auto" latinLnBrk="0" hangingPunct="1">
              <a:spcBef>
                <a:spcPts val="0"/>
              </a:spcBef>
              <a:spcAft>
                <a:spcPts val="0"/>
              </a:spcAft>
              <a:buClrTx/>
              <a:buSzTx/>
              <a:tabLst/>
              <a:defRPr/>
            </a:pP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1777634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0063" y="1825625"/>
            <a:ext cx="6091873" cy="4351338"/>
          </a:xfrm>
        </p:spPr>
      </p:pic>
      <p:sp>
        <p:nvSpPr>
          <p:cNvPr id="4" name="Rectangle 3"/>
          <p:cNvSpPr/>
          <p:nvPr/>
        </p:nvSpPr>
        <p:spPr>
          <a:xfrm>
            <a:off x="-321276" y="0"/>
            <a:ext cx="12513276" cy="7035114"/>
          </a:xfrm>
          <a:prstGeom prst="rect">
            <a:avLst/>
          </a:prstGeom>
          <a:solidFill>
            <a:srgbClr val="0E15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30273" y="369016"/>
            <a:ext cx="5835475" cy="1394869"/>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lvl="0" algn="ctr" defTabSz="457200" rtl="1">
              <a:lnSpc>
                <a:spcPct val="200000"/>
              </a:lnSpc>
              <a:defRPr/>
            </a:pPr>
            <a:r>
              <a:rPr lang="fa-IR" sz="3200" b="1" dirty="0" smtClean="0">
                <a:solidFill>
                  <a:srgbClr val="002060"/>
                </a:solidFill>
                <a:cs typeface="B Nazanin" panose="00000400000000000000" pitchFamily="2" charset="-78"/>
              </a:rPr>
              <a:t>حوزه‌های فعالیت تعاونی صدرا</a:t>
            </a:r>
          </a:p>
          <a:p>
            <a:pPr lvl="0" algn="ctr" defTabSz="457200" rtl="1">
              <a:lnSpc>
                <a:spcPct val="200000"/>
              </a:lnSpc>
              <a:defRPr/>
            </a:pPr>
            <a:endParaRPr lang="en-US" sz="1200" dirty="0">
              <a:solidFill>
                <a:srgbClr val="002060"/>
              </a:solidFill>
            </a:endParaRPr>
          </a:p>
        </p:txBody>
      </p:sp>
      <p:sp>
        <p:nvSpPr>
          <p:cNvPr id="7" name="TextBox 6"/>
          <p:cNvSpPr txBox="1"/>
          <p:nvPr/>
        </p:nvSpPr>
        <p:spPr>
          <a:xfrm>
            <a:off x="4666129" y="3567902"/>
            <a:ext cx="2649070"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Low" rtl="1">
              <a:lnSpc>
                <a:spcPct val="150000"/>
              </a:lnSpc>
            </a:pPr>
            <a:r>
              <a:rPr lang="fa-IR" sz="2400" dirty="0" smtClean="0">
                <a:solidFill>
                  <a:sysClr val="windowText" lastClr="000000"/>
                </a:solidFill>
                <a:cs typeface="B Nazanin" panose="00000400000000000000" pitchFamily="2" charset="-78"/>
              </a:rPr>
              <a:t>تولید در پنج زمینه اصلی، که مطالعات بازار آن‌ها انجام شده‌است.</a:t>
            </a:r>
            <a:endParaRPr lang="en-US" sz="2400" dirty="0">
              <a:solidFill>
                <a:sysClr val="windowText" lastClr="000000"/>
              </a:solidFill>
            </a:endParaRPr>
          </a:p>
        </p:txBody>
      </p:sp>
      <p:sp>
        <p:nvSpPr>
          <p:cNvPr id="8" name="TextBox 7"/>
          <p:cNvSpPr txBox="1"/>
          <p:nvPr/>
        </p:nvSpPr>
        <p:spPr>
          <a:xfrm>
            <a:off x="7991173" y="3551441"/>
            <a:ext cx="2777183" cy="17081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Low" rtl="1">
              <a:lnSpc>
                <a:spcPct val="150000"/>
              </a:lnSpc>
            </a:pPr>
            <a:r>
              <a:rPr lang="fa-IR" sz="2400" dirty="0" smtClean="0">
                <a:solidFill>
                  <a:sysClr val="windowText" lastClr="000000"/>
                </a:solidFill>
                <a:cs typeface="B Nazanin" panose="00000400000000000000" pitchFamily="2" charset="-78"/>
              </a:rPr>
              <a:t>آموزش و مشاوره به فعالان و علاقه‌مندان به کار در زمینه صنایع دستی </a:t>
            </a:r>
            <a:endParaRPr lang="en-US" sz="2400" dirty="0">
              <a:solidFill>
                <a:sysClr val="windowText" lastClr="000000"/>
              </a:solidFill>
            </a:endParaRPr>
          </a:p>
        </p:txBody>
      </p:sp>
      <p:sp>
        <p:nvSpPr>
          <p:cNvPr id="9" name="TextBox 8"/>
          <p:cNvSpPr txBox="1"/>
          <p:nvPr/>
        </p:nvSpPr>
        <p:spPr>
          <a:xfrm>
            <a:off x="1294762" y="3591994"/>
            <a:ext cx="2726724"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lgn="justLow" rtl="1"/>
            <a:r>
              <a:rPr lang="fa-IR" sz="2400" dirty="0" smtClean="0">
                <a:solidFill>
                  <a:srgbClr val="002060"/>
                </a:solidFill>
                <a:cs typeface="B Nazanin" panose="00000400000000000000" pitchFamily="2" charset="-78"/>
              </a:rPr>
              <a:t>بازاریابی و فروش محصولات و خدمات شرکت، و محصولات و خدمات دیگرانی که در زمینه صنایع دستی فعالیت می‌کنند.</a:t>
            </a:r>
            <a:endParaRPr lang="en-US" sz="2400" dirty="0">
              <a:solidFill>
                <a:srgbClr val="002060"/>
              </a:solidFill>
            </a:endParaRPr>
          </a:p>
        </p:txBody>
      </p:sp>
      <p:cxnSp>
        <p:nvCxnSpPr>
          <p:cNvPr id="16" name="Straight Connector 15"/>
          <p:cNvCxnSpPr>
            <a:stCxn id="6" idx="2"/>
          </p:cNvCxnSpPr>
          <p:nvPr/>
        </p:nvCxnSpPr>
        <p:spPr>
          <a:xfrm flipH="1">
            <a:off x="6040397" y="1763885"/>
            <a:ext cx="7614" cy="870838"/>
          </a:xfrm>
          <a:prstGeom prst="line">
            <a:avLst/>
          </a:prstGeom>
        </p:spPr>
        <p:style>
          <a:lnRef idx="3">
            <a:schemeClr val="accent4"/>
          </a:lnRef>
          <a:fillRef idx="0">
            <a:schemeClr val="accent4"/>
          </a:fillRef>
          <a:effectRef idx="2">
            <a:schemeClr val="accent4"/>
          </a:effectRef>
          <a:fontRef idx="minor">
            <a:schemeClr val="tx1"/>
          </a:fontRef>
        </p:style>
      </p:cxnSp>
      <p:cxnSp>
        <p:nvCxnSpPr>
          <p:cNvPr id="19" name="Straight Connector 18"/>
          <p:cNvCxnSpPr/>
          <p:nvPr/>
        </p:nvCxnSpPr>
        <p:spPr>
          <a:xfrm>
            <a:off x="2658124" y="2490684"/>
            <a:ext cx="667351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2" name="Straight Connector 21"/>
          <p:cNvCxnSpPr/>
          <p:nvPr/>
        </p:nvCxnSpPr>
        <p:spPr>
          <a:xfrm>
            <a:off x="2658124" y="2511860"/>
            <a:ext cx="0" cy="1048106"/>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a:off x="6040397" y="2479496"/>
            <a:ext cx="1" cy="108047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flipH="1">
            <a:off x="9299555" y="2477068"/>
            <a:ext cx="16042" cy="1053242"/>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33314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17354" y="1503878"/>
            <a:ext cx="2287503" cy="1938992"/>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سیاست‌های</a:t>
            </a:r>
            <a:r>
              <a:rPr kumimoji="0" lang="fa-IR" sz="4000" b="1" i="0" u="none"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کلیدی تعاونی صدرا </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303796" y="302359"/>
            <a:ext cx="7443537" cy="5016758"/>
          </a:xfrm>
          <a:prstGeom prst="rect">
            <a:avLst/>
          </a:prstGeom>
          <a:noFill/>
        </p:spPr>
        <p:txBody>
          <a:bodyPr wrap="square" rtlCol="0">
            <a:spAutoFit/>
          </a:bodyPr>
          <a:lstStyle/>
          <a:p>
            <a:pPr marL="288925" marR="0" lvl="0" indent="-288925"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(1) صداقت و شفافیت</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بالا و بدون اغماض </a:t>
            </a:r>
          </a:p>
          <a:p>
            <a:pPr marL="288925" marR="0" lvl="0" indent="-288925" algn="just" defTabSz="914400" rtl="1" eaLnBrk="1" fontAlgn="auto" latinLnBrk="0" hangingPunct="1">
              <a:spcBef>
                <a:spcPts val="0"/>
              </a:spcBef>
              <a:spcAft>
                <a:spcPts val="0"/>
              </a:spcAft>
              <a:buClrTx/>
              <a:buSzTx/>
              <a:buFontTx/>
              <a:buNone/>
              <a:tabLst/>
              <a:defRPr/>
            </a:pPr>
            <a:r>
              <a:rPr lang="fa-IR" sz="3200" dirty="0" smtClean="0">
                <a:solidFill>
                  <a:prstClr val="white"/>
                </a:solidFill>
                <a:latin typeface="Calibri" panose="020F0502020204030204"/>
                <a:cs typeface="B Nazanin" panose="00000400000000000000" pitchFamily="2" charset="-78"/>
              </a:rPr>
              <a:t>(2) ممنوع بودن انجام کارهای تکراری (همه کارهایی که ذیل شرکت انجام می‌شوند باید حداقل یک جنبه جدید و نوآورانه داشته باشند، مگر اینکه به اصالت فرهنگی آن‌ها آسیبی وارد شود. </a:t>
            </a:r>
          </a:p>
          <a:p>
            <a:pPr marL="288925" marR="0" lvl="0" indent="-288925"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(3)</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سودآوری بالا برای مجموعه شرکت و سهامداران عزیز </a:t>
            </a:r>
          </a:p>
          <a:p>
            <a:pPr marL="288925" marR="0" lvl="0" indent="-288925" algn="just" defTabSz="914400" rtl="1" eaLnBrk="1" fontAlgn="auto" latinLnBrk="0" hangingPunct="1">
              <a:spcBef>
                <a:spcPts val="0"/>
              </a:spcBef>
              <a:spcAft>
                <a:spcPts val="0"/>
              </a:spcAft>
              <a:buClrTx/>
              <a:buSzTx/>
              <a:buFontTx/>
              <a:buNone/>
              <a:tabLst/>
              <a:defRPr/>
            </a:pPr>
            <a:r>
              <a:rPr lang="fa-IR" sz="3200" baseline="0" dirty="0" smtClean="0">
                <a:solidFill>
                  <a:prstClr val="white"/>
                </a:solidFill>
                <a:latin typeface="Calibri" panose="020F0502020204030204"/>
                <a:cs typeface="B Nazanin" panose="00000400000000000000" pitchFamily="2" charset="-78"/>
              </a:rPr>
              <a:t>(4)</a:t>
            </a:r>
            <a:r>
              <a:rPr lang="fa-IR" sz="3200" dirty="0" smtClean="0">
                <a:solidFill>
                  <a:prstClr val="white"/>
                </a:solidFill>
                <a:latin typeface="Calibri" panose="020F0502020204030204"/>
                <a:cs typeface="B Nazanin" panose="00000400000000000000" pitchFamily="2" charset="-78"/>
              </a:rPr>
              <a:t> کمک مسئولانه به پیشرفت و توسعه صنایع دستی در سطح استان با استفاده از روش‌های نوینی چون «پیوند رشته‌های گوناگون»، «نوآوری باز» و «نوسازی روش‌های تولید صنایع دستی»</a:t>
            </a:r>
            <a:endParaRPr kumimoji="0" lang="en-US"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p:txBody>
      </p:sp>
    </p:spTree>
    <p:extLst>
      <p:ext uri="{BB962C8B-B14F-4D97-AF65-F5344CB8AC3E}">
        <p14:creationId xmlns:p14="http://schemas.microsoft.com/office/powerpoint/2010/main" val="4301682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17354" y="1786265"/>
            <a:ext cx="2287503" cy="1938992"/>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سیاست‌های کلیدی تعاونی صدرا </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240632" y="302359"/>
            <a:ext cx="7506701" cy="5509200"/>
          </a:xfrm>
          <a:prstGeom prst="rect">
            <a:avLst/>
          </a:prstGeom>
          <a:noFill/>
        </p:spPr>
        <p:txBody>
          <a:bodyPr wrap="square" rtlCol="0">
            <a:spAutoFit/>
          </a:bodyPr>
          <a:lstStyle/>
          <a:p>
            <a:pPr marL="288925" marR="0" lvl="0" indent="-288925"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(5) نگاه</a:t>
            </a:r>
            <a:r>
              <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جدّی به بازارهای خارجی برای توسعه صادرات فرآورده‌های دستی، با الویت: (1) کشورهای منطقه (2) بازارهای جهانی </a:t>
            </a:r>
          </a:p>
          <a:p>
            <a:pPr marL="288925" marR="0" lvl="0" indent="-288925" algn="just" defTabSz="914400" rtl="1" eaLnBrk="1" fontAlgn="auto" latinLnBrk="0" hangingPunct="1">
              <a:spcBef>
                <a:spcPts val="0"/>
              </a:spcBef>
              <a:spcAft>
                <a:spcPts val="0"/>
              </a:spcAft>
              <a:buClrTx/>
              <a:buSzTx/>
              <a:buFontTx/>
              <a:buNone/>
              <a:tabLst/>
              <a:defRPr/>
            </a:pPr>
            <a:r>
              <a:rPr lang="fa-IR" sz="3200" baseline="0" dirty="0" smtClean="0">
                <a:solidFill>
                  <a:prstClr val="white"/>
                </a:solidFill>
                <a:latin typeface="Calibri" panose="020F0502020204030204"/>
                <a:cs typeface="B Nazanin" panose="00000400000000000000" pitchFamily="2" charset="-78"/>
              </a:rPr>
              <a:t>(6)</a:t>
            </a:r>
            <a:r>
              <a:rPr lang="fa-IR" sz="3200" dirty="0" smtClean="0">
                <a:solidFill>
                  <a:prstClr val="white"/>
                </a:solidFill>
                <a:latin typeface="Calibri" panose="020F0502020204030204"/>
                <a:cs typeface="B Nazanin" panose="00000400000000000000" pitchFamily="2" charset="-78"/>
              </a:rPr>
              <a:t> ارائه خدمات و تسهیلات با تخفیف‌های ویژه به اعضای تعاونی </a:t>
            </a:r>
          </a:p>
          <a:p>
            <a:pPr marL="288925" marR="0" lvl="0" indent="-288925" algn="just" defTabSz="914400" rtl="1" eaLnBrk="1" fontAlgn="auto" latinLnBrk="0" hangingPunct="1">
              <a:spcBef>
                <a:spcPts val="0"/>
              </a:spcBef>
              <a:spcAft>
                <a:spcPts val="0"/>
              </a:spcAft>
              <a:buClrTx/>
              <a:buSzTx/>
              <a:buFontTx/>
              <a:buNone/>
              <a:tabLst/>
              <a:defRPr/>
            </a:pPr>
            <a:endParaRPr kumimoji="0" lang="fa-IR" sz="3200" b="1"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endParaRPr>
          </a:p>
          <a:p>
            <a:pPr marL="288925" marR="0" lvl="0" indent="-288925" algn="just" defTabSz="914400" rtl="1" eaLnBrk="1" fontAlgn="auto" latinLnBrk="0" hangingPunct="1">
              <a:spcBef>
                <a:spcPts val="0"/>
              </a:spcBef>
              <a:spcAft>
                <a:spcPts val="0"/>
              </a:spcAft>
              <a:buClrTx/>
              <a:buSzTx/>
              <a:buFontTx/>
              <a:buNone/>
              <a:tabLst/>
              <a:defRPr/>
            </a:pPr>
            <a:endParaRPr lang="fa-IR" sz="3200" b="1" dirty="0">
              <a:solidFill>
                <a:prstClr val="white"/>
              </a:solidFill>
              <a:latin typeface="Calibri" panose="020F0502020204030204"/>
              <a:cs typeface="B Nazanin" panose="00000400000000000000" pitchFamily="2" charset="-78"/>
            </a:endParaRPr>
          </a:p>
          <a:p>
            <a:pPr marL="288925" marR="0" lvl="0" indent="-288925" algn="just"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نکته</a:t>
            </a:r>
            <a:r>
              <a:rPr kumimoji="0" lang="fa-IR" sz="3200" b="1"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rPr>
              <a:t> مهم</a:t>
            </a:r>
          </a:p>
          <a:p>
            <a:pPr marL="288925" marR="0" lvl="0" indent="-288925" algn="just" defTabSz="914400" rtl="1" eaLnBrk="1" fontAlgn="auto" latinLnBrk="0" hangingPunct="1">
              <a:spcBef>
                <a:spcPts val="0"/>
              </a:spcBef>
              <a:spcAft>
                <a:spcPts val="0"/>
              </a:spcAft>
              <a:buClrTx/>
              <a:buSzTx/>
              <a:buFontTx/>
              <a:buNone/>
              <a:tabLst/>
              <a:defRPr/>
            </a:pPr>
            <a:r>
              <a:rPr lang="fa-IR" sz="3200" dirty="0" smtClean="0">
                <a:solidFill>
                  <a:prstClr val="white"/>
                </a:solidFill>
                <a:latin typeface="Calibri" panose="020F0502020204030204"/>
                <a:cs typeface="B Nazanin" panose="00000400000000000000" pitchFamily="2" charset="-78"/>
              </a:rPr>
              <a:t>   این‌که در جهت اجرای موفقیت‌آمیز سیاست‌های بالا، از همکاری بهترین متخصصان در سطح شهر، استان و کشور بهره‌مند خواهیم بود. (انشاءلله) </a:t>
            </a:r>
            <a:endParaRPr kumimoji="0" lang="fa-IR" sz="3200" b="0" i="0" u="none" strike="noStrike" kern="1200" cap="none" spc="0" normalizeH="0" noProof="0" dirty="0" smtClean="0">
              <a:ln>
                <a:noFill/>
              </a:ln>
              <a:solidFill>
                <a:prstClr val="white"/>
              </a:solidFill>
              <a:effectLst/>
              <a:uLnTx/>
              <a:uFillTx/>
              <a:latin typeface="Calibri" panose="020F0502020204030204"/>
              <a:cs typeface="B Nazanin" panose="00000400000000000000" pitchFamily="2" charset="-78"/>
            </a:endParaRPr>
          </a:p>
        </p:txBody>
      </p:sp>
      <p:sp>
        <p:nvSpPr>
          <p:cNvPr id="6" name="TextBox 5"/>
          <p:cNvSpPr txBox="1"/>
          <p:nvPr/>
        </p:nvSpPr>
        <p:spPr>
          <a:xfrm>
            <a:off x="0" y="2844225"/>
            <a:ext cx="7844589" cy="584775"/>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21106118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517354" y="932185"/>
            <a:ext cx="2508585" cy="854080"/>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8513595" y="215185"/>
            <a:ext cx="2508585" cy="5632311"/>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شما به عنوان یک فعال و علاقه‌مند</a:t>
            </a:r>
            <a:r>
              <a:rPr kumimoji="0" lang="fa-IR" sz="4000" b="1" i="0" u="none" strike="noStrike" kern="1200" cap="none" spc="0" normalizeH="0" noProof="0" dirty="0" smtClean="0">
                <a:ln>
                  <a:noFill/>
                </a:ln>
                <a:solidFill>
                  <a:srgbClr val="002060"/>
                </a:solidFill>
                <a:effectLst/>
                <a:uLnTx/>
                <a:uFillTx/>
                <a:latin typeface="Calibri" panose="020F0502020204030204"/>
                <a:ea typeface="+mn-ea"/>
                <a:cs typeface="B Nazanin" panose="00000400000000000000" pitchFamily="2" charset="-78"/>
              </a:rPr>
              <a:t> در زمینه صنایع دستی، چه احساسی نسبت به این حرکت بزرگ و موثر دارید؟</a:t>
            </a:r>
            <a:endPar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11" name="TextBox 10"/>
          <p:cNvSpPr txBox="1"/>
          <p:nvPr/>
        </p:nvSpPr>
        <p:spPr>
          <a:xfrm>
            <a:off x="168943" y="0"/>
            <a:ext cx="7506701" cy="5509200"/>
          </a:xfrm>
          <a:prstGeom prst="rect">
            <a:avLst/>
          </a:prstGeom>
          <a:noFill/>
        </p:spPr>
        <p:txBody>
          <a:bodyPr wrap="square" rtlCol="0">
            <a:spAutoFit/>
          </a:bodyPr>
          <a:lstStyle/>
          <a:p>
            <a:pPr marL="288925" marR="0" lvl="0" indent="-288925" algn="just" defTabSz="914400" rtl="1" eaLnBrk="1" fontAlgn="auto" latinLnBrk="0" hangingPunct="1">
              <a:spcBef>
                <a:spcPts val="0"/>
              </a:spcBef>
              <a:spcAft>
                <a:spcPts val="0"/>
              </a:spcAft>
              <a:buClrTx/>
              <a:buSzTx/>
              <a:buFontTx/>
              <a:buNone/>
              <a:tabLst/>
              <a:defRPr/>
            </a:pPr>
            <a:r>
              <a:rPr kumimoji="0" lang="fa-IR" sz="3200" b="0" i="0" u="none" strike="noStrike" kern="1200" cap="none" spc="0" normalizeH="0" baseline="0" noProof="0" dirty="0" smtClean="0">
                <a:ln>
                  <a:noFill/>
                </a:ln>
                <a:solidFill>
                  <a:prstClr val="white"/>
                </a:solidFill>
                <a:effectLst/>
                <a:uLnTx/>
                <a:uFillTx/>
                <a:latin typeface="Calibri" panose="020F0502020204030204"/>
                <a:cs typeface="B Nazanin" panose="00000400000000000000" pitchFamily="2" charset="-78"/>
              </a:rPr>
              <a:t>درست است. </a:t>
            </a:r>
          </a:p>
          <a:p>
            <a:pPr marL="288925" marR="0" lvl="0" indent="-288925" algn="just" defTabSz="914400" rtl="1" eaLnBrk="1" fontAlgn="auto" latinLnBrk="0" hangingPunct="1">
              <a:spcBef>
                <a:spcPts val="0"/>
              </a:spcBef>
              <a:spcAft>
                <a:spcPts val="0"/>
              </a:spcAft>
              <a:buClrTx/>
              <a:buSzTx/>
              <a:buFontTx/>
              <a:buNone/>
              <a:tabLst/>
              <a:defRPr/>
            </a:pPr>
            <a:r>
              <a:rPr lang="fa-IR" sz="3200" dirty="0" smtClean="0">
                <a:solidFill>
                  <a:prstClr val="white"/>
                </a:solidFill>
                <a:latin typeface="Calibri" panose="020F0502020204030204"/>
                <a:cs typeface="B Nazanin" panose="00000400000000000000" pitchFamily="2" charset="-78"/>
              </a:rPr>
              <a:t>   حس‌تان مثبت است، و با نگاهی نو و سرشار از امید به این حرکت می‌نگرید. و می‌خواهید به اندازه توان‌تان در این حرکت فعالانه مشارکت کنید.</a:t>
            </a:r>
          </a:p>
          <a:p>
            <a:pPr marL="288925" marR="0" lvl="0" indent="-288925" algn="just" defTabSz="914400" rtl="1" eaLnBrk="1" fontAlgn="auto" latinLnBrk="0" hangingPunct="1">
              <a:spcBef>
                <a:spcPts val="0"/>
              </a:spcBef>
              <a:spcAft>
                <a:spcPts val="0"/>
              </a:spcAft>
              <a:buClrTx/>
              <a:buSzTx/>
              <a:buFontTx/>
              <a:buNone/>
              <a:tabLst/>
              <a:defRPr/>
            </a:pPr>
            <a:r>
              <a:rPr lang="fa-IR" sz="3200" dirty="0" smtClean="0">
                <a:solidFill>
                  <a:prstClr val="white"/>
                </a:solidFill>
                <a:latin typeface="Calibri" panose="020F0502020204030204"/>
                <a:cs typeface="B Nazanin" panose="00000400000000000000" pitchFamily="2" charset="-78"/>
              </a:rPr>
              <a:t> </a:t>
            </a:r>
          </a:p>
          <a:p>
            <a:pPr marL="288925" marR="0" lvl="0" indent="-288925" algn="just" defTabSz="914400" rtl="1" eaLnBrk="1" fontAlgn="auto" latinLnBrk="0" hangingPunct="1">
              <a:spcBef>
                <a:spcPts val="0"/>
              </a:spcBef>
              <a:spcAft>
                <a:spcPts val="0"/>
              </a:spcAft>
              <a:buClrTx/>
              <a:buSzTx/>
              <a:buFontTx/>
              <a:buNone/>
              <a:tabLst/>
              <a:defRPr/>
            </a:pPr>
            <a:endParaRPr kumimoji="0" lang="fa-IR" sz="3200" b="0" i="0" u="none" strike="noStrike" kern="1200" cap="none" spc="0" normalizeH="0" baseline="0" noProof="0" dirty="0">
              <a:ln>
                <a:noFill/>
              </a:ln>
              <a:solidFill>
                <a:prstClr val="white"/>
              </a:solidFill>
              <a:effectLst/>
              <a:uLnTx/>
              <a:uFillTx/>
              <a:latin typeface="Calibri" panose="020F0502020204030204"/>
              <a:cs typeface="B Nazanin" panose="00000400000000000000" pitchFamily="2" charset="-78"/>
            </a:endParaRPr>
          </a:p>
          <a:p>
            <a:pPr marL="288925" marR="0" lvl="0" indent="-288925" algn="just" defTabSz="914400" rtl="1" eaLnBrk="1" fontAlgn="auto" latinLnBrk="0" hangingPunct="1">
              <a:spcBef>
                <a:spcPts val="0"/>
              </a:spcBef>
              <a:spcAft>
                <a:spcPts val="0"/>
              </a:spcAft>
              <a:buClrTx/>
              <a:buSzTx/>
              <a:buFontTx/>
              <a:buNone/>
              <a:tabLst/>
              <a:defRPr/>
            </a:pPr>
            <a:r>
              <a:rPr lang="fa-IR" sz="3200" dirty="0" smtClean="0">
                <a:solidFill>
                  <a:prstClr val="white"/>
                </a:solidFill>
                <a:latin typeface="Calibri" panose="020F0502020204030204"/>
                <a:cs typeface="B Nazanin" panose="00000400000000000000" pitchFamily="2" charset="-78"/>
              </a:rPr>
              <a:t>پس، هم اکنون تصمیم‌تان را بگیرید و به امید خداوند بزرگ </a:t>
            </a:r>
          </a:p>
          <a:p>
            <a:pPr marL="288925" marR="0" lvl="0" indent="-288925" algn="just" defTabSz="914400" rtl="1" eaLnBrk="1" fontAlgn="auto" latinLnBrk="0" hangingPunct="1">
              <a:spcBef>
                <a:spcPts val="0"/>
              </a:spcBef>
              <a:spcAft>
                <a:spcPts val="0"/>
              </a:spcAft>
              <a:buClrTx/>
              <a:buSzTx/>
              <a:buFontTx/>
              <a:buNone/>
              <a:tabLst/>
              <a:defRPr/>
            </a:pPr>
            <a:endParaRPr lang="fa-IR" sz="3200" dirty="0">
              <a:solidFill>
                <a:prstClr val="white"/>
              </a:solidFill>
              <a:latin typeface="Calibri" panose="020F0502020204030204"/>
              <a:cs typeface="B Nazanin" panose="00000400000000000000" pitchFamily="2" charset="-78"/>
            </a:endParaRPr>
          </a:p>
          <a:p>
            <a:pPr marL="288925" marR="0" lvl="0" indent="-288925" algn="just" defTabSz="914400" rtl="1" eaLnBrk="1" fontAlgn="auto" latinLnBrk="0" hangingPunct="1">
              <a:spcBef>
                <a:spcPts val="0"/>
              </a:spcBef>
              <a:spcAft>
                <a:spcPts val="0"/>
              </a:spcAft>
              <a:buClrTx/>
              <a:buSzTx/>
              <a:buFontTx/>
              <a:buNone/>
              <a:tabLst/>
              <a:defRPr/>
            </a:pPr>
            <a:r>
              <a:rPr lang="fa-IR" sz="3200" dirty="0" smtClean="0">
                <a:solidFill>
                  <a:prstClr val="white"/>
                </a:solidFill>
                <a:latin typeface="Calibri" panose="020F0502020204030204"/>
                <a:cs typeface="B Nazanin" panose="00000400000000000000" pitchFamily="2" charset="-78"/>
              </a:rPr>
              <a:t>   پس، هم‌اکنون تصمیم‌تان را بگیرید و به امید خداوند بزرگ، سهم‌های لازم برای خود و اعضای محترم خانواده‌تان را بخرید.</a:t>
            </a:r>
          </a:p>
        </p:txBody>
      </p:sp>
      <p:sp>
        <p:nvSpPr>
          <p:cNvPr id="6" name="TextBox 5"/>
          <p:cNvSpPr txBox="1"/>
          <p:nvPr/>
        </p:nvSpPr>
        <p:spPr>
          <a:xfrm>
            <a:off x="0" y="2844225"/>
            <a:ext cx="7844589" cy="584775"/>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2281522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5052"/>
          </a:xfrm>
        </p:spPr>
      </p:pic>
      <p:sp>
        <p:nvSpPr>
          <p:cNvPr id="5" name="Title 4"/>
          <p:cNvSpPr txBox="1">
            <a:spLocks/>
          </p:cNvSpPr>
          <p:nvPr/>
        </p:nvSpPr>
        <p:spPr>
          <a:xfrm>
            <a:off x="838200" y="685800"/>
            <a:ext cx="10515600" cy="4571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50000"/>
              </a:lnSpc>
              <a:spcBef>
                <a:spcPts val="0"/>
              </a:spcBef>
              <a:defRPr/>
            </a:pPr>
            <a:r>
              <a:rPr lang="fa-IR" sz="4000" b="1" dirty="0" smtClean="0">
                <a:solidFill>
                  <a:srgbClr val="FDB737"/>
                </a:solidFill>
                <a:latin typeface="Calibri" panose="020F0502020204030204"/>
                <a:ea typeface="+mn-ea"/>
                <a:cs typeface="B Titr" panose="00000700000000000000" pitchFamily="2" charset="-78"/>
              </a:rPr>
              <a:t>تعاونی صدرا </a:t>
            </a:r>
          </a:p>
          <a:p>
            <a:pPr lvl="0" algn="ctr" defTabSz="457200" rtl="1">
              <a:lnSpc>
                <a:spcPct val="150000"/>
              </a:lnSpc>
              <a:spcBef>
                <a:spcPts val="0"/>
              </a:spcBef>
              <a:defRPr/>
            </a:pPr>
            <a:r>
              <a:rPr lang="fa-IR" sz="4000" b="1" dirty="0" smtClean="0">
                <a:solidFill>
                  <a:srgbClr val="FDB737"/>
                </a:solidFill>
                <a:latin typeface="Calibri" panose="020F0502020204030204"/>
                <a:ea typeface="+mn-ea"/>
                <a:cs typeface="B Titr" panose="00000700000000000000" pitchFamily="2" charset="-78"/>
              </a:rPr>
              <a:t>یعنی </a:t>
            </a:r>
          </a:p>
          <a:p>
            <a:pPr lvl="0" algn="ctr" defTabSz="457200" rtl="1">
              <a:lnSpc>
                <a:spcPct val="150000"/>
              </a:lnSpc>
              <a:spcBef>
                <a:spcPts val="0"/>
              </a:spcBef>
              <a:defRPr/>
            </a:pPr>
            <a:r>
              <a:rPr lang="fa-IR" sz="4000" b="1" dirty="0" smtClean="0">
                <a:solidFill>
                  <a:srgbClr val="FDB737"/>
                </a:solidFill>
                <a:latin typeface="Calibri" panose="020F0502020204030204"/>
                <a:ea typeface="+mn-ea"/>
                <a:cs typeface="B Titr" panose="00000700000000000000" pitchFamily="2" charset="-78"/>
              </a:rPr>
              <a:t>حرف تازه، هوای تازه، امیدهای تازه </a:t>
            </a:r>
            <a:endParaRPr lang="fa-IR" b="1" dirty="0">
              <a:solidFill>
                <a:srgbClr val="FDB737"/>
              </a:solidFill>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val="1555004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96563"/>
            <a:ext cx="12191999" cy="7685903"/>
          </a:xfrm>
        </p:spPr>
      </p:pic>
      <p:sp>
        <p:nvSpPr>
          <p:cNvPr id="5" name="TextBox 4"/>
          <p:cNvSpPr txBox="1"/>
          <p:nvPr/>
        </p:nvSpPr>
        <p:spPr>
          <a:xfrm>
            <a:off x="2485283" y="1690688"/>
            <a:ext cx="7463481" cy="2862322"/>
          </a:xfrm>
          <a:prstGeom prst="rect">
            <a:avLst/>
          </a:prstGeom>
          <a:noFill/>
        </p:spPr>
        <p:txBody>
          <a:bodyPr wrap="square" rtlCol="0">
            <a:spAutoFit/>
          </a:bodyPr>
          <a:lstStyle/>
          <a:p>
            <a:pPr algn="ctr" rtl="1">
              <a:lnSpc>
                <a:spcPct val="150000"/>
              </a:lnSpc>
            </a:pPr>
            <a:r>
              <a:rPr lang="fa-IR" sz="4000" b="1" dirty="0" smtClean="0">
                <a:solidFill>
                  <a:srgbClr val="FFC000"/>
                </a:solidFill>
                <a:cs typeface="B Titr" panose="00000700000000000000" pitchFamily="2" charset="-78"/>
              </a:rPr>
              <a:t>فصل (1) </a:t>
            </a:r>
          </a:p>
          <a:p>
            <a:pPr algn="ctr" rtl="1">
              <a:lnSpc>
                <a:spcPct val="150000"/>
              </a:lnSpc>
            </a:pPr>
            <a:r>
              <a:rPr lang="fa-IR" sz="4000" b="1" dirty="0" smtClean="0">
                <a:solidFill>
                  <a:srgbClr val="FFC000"/>
                </a:solidFill>
                <a:cs typeface="B Titr" panose="00000700000000000000" pitchFamily="2" charset="-78"/>
              </a:rPr>
              <a:t>تصویری از آینده صنایع دستی </a:t>
            </a:r>
          </a:p>
          <a:p>
            <a:pPr algn="ctr" rtl="1">
              <a:lnSpc>
                <a:spcPct val="150000"/>
              </a:lnSpc>
            </a:pPr>
            <a:r>
              <a:rPr lang="fa-IR" sz="4000" b="1" dirty="0" smtClean="0">
                <a:solidFill>
                  <a:srgbClr val="FFC000"/>
                </a:solidFill>
                <a:cs typeface="B Titr" panose="00000700000000000000" pitchFamily="2" charset="-78"/>
              </a:rPr>
              <a:t>در جهان و کشور </a:t>
            </a:r>
            <a:endParaRPr lang="en-US" sz="4000" dirty="0">
              <a:solidFill>
                <a:schemeClr val="bg1"/>
              </a:solidFill>
            </a:endParaRPr>
          </a:p>
        </p:txBody>
      </p:sp>
    </p:spTree>
    <p:extLst>
      <p:ext uri="{BB962C8B-B14F-4D97-AF65-F5344CB8AC3E}">
        <p14:creationId xmlns:p14="http://schemas.microsoft.com/office/powerpoint/2010/main" val="35522890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6B15C1-C8FD-6997-8E74-73BB4572427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E3E538AD-63E9-FFF8-6B46-10EDC7110C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10" name="Picture 9">
            <a:extLst>
              <a:ext uri="{FF2B5EF4-FFF2-40B4-BE49-F238E27FC236}">
                <a16:creationId xmlns="" xmlns:a16="http://schemas.microsoft.com/office/drawing/2014/main" id="{A9F8BE1C-E511-61FE-FFA2-7F57762C51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94" y="489734"/>
            <a:ext cx="5634932" cy="4171449"/>
          </a:xfrm>
          <a:prstGeom prst="rect">
            <a:avLst/>
          </a:prstGeom>
        </p:spPr>
      </p:pic>
      <p:pic>
        <p:nvPicPr>
          <p:cNvPr id="14" name="Picture 13">
            <a:extLst>
              <a:ext uri="{FF2B5EF4-FFF2-40B4-BE49-F238E27FC236}">
                <a16:creationId xmlns="" xmlns:a16="http://schemas.microsoft.com/office/drawing/2014/main" id="{FFB98C2D-9C18-44F4-EF2D-85334469B4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091" y="-900584"/>
            <a:ext cx="4391247" cy="7836177"/>
          </a:xfrm>
          <a:prstGeom prst="rect">
            <a:avLst/>
          </a:prstGeom>
        </p:spPr>
      </p:pic>
      <p:sp>
        <p:nvSpPr>
          <p:cNvPr id="7" name="TextBox 6">
            <a:extLst>
              <a:ext uri="{FF2B5EF4-FFF2-40B4-BE49-F238E27FC236}">
                <a16:creationId xmlns="" xmlns:a16="http://schemas.microsoft.com/office/drawing/2014/main" id="{1D207D56-DE8C-DB80-610C-8167B0E2089C}"/>
              </a:ext>
            </a:extLst>
          </p:cNvPr>
          <p:cNvSpPr txBox="1"/>
          <p:nvPr/>
        </p:nvSpPr>
        <p:spPr>
          <a:xfrm>
            <a:off x="4126323" y="53431"/>
            <a:ext cx="6945089" cy="6186309"/>
          </a:xfrm>
          <a:prstGeom prst="rect">
            <a:avLst/>
          </a:prstGeom>
          <a:noFill/>
        </p:spPr>
        <p:txBody>
          <a:bodyPr wrap="square" rtlCol="0">
            <a:spAutoFit/>
          </a:bodyPr>
          <a:lstStyle/>
          <a:p>
            <a:pPr algn="ctr" rtl="1"/>
            <a:r>
              <a:rPr lang="fa-IR" sz="3600" b="1" dirty="0" smtClean="0">
                <a:solidFill>
                  <a:srgbClr val="FFCA08"/>
                </a:solidFill>
                <a:latin typeface="IranNastaliq" panose="02020505000000020003" pitchFamily="18" charset="0"/>
                <a:cs typeface="IranNastaliq" panose="02020505000000020003" pitchFamily="18" charset="0"/>
              </a:rPr>
              <a:t>با سپاس فراوان از حضور گرمتان در این همایش </a:t>
            </a:r>
          </a:p>
          <a:p>
            <a:pPr algn="just" rtl="1"/>
            <a:r>
              <a:rPr lang="fa-IR" sz="3600" b="1" dirty="0" smtClean="0">
                <a:solidFill>
                  <a:srgbClr val="FFCA08"/>
                </a:solidFill>
                <a:latin typeface="IranNastaliq" panose="02020505000000020003" pitchFamily="18" charset="0"/>
                <a:cs typeface="IranNastaliq" panose="02020505000000020003" pitchFamily="18" charset="0"/>
              </a:rPr>
              <a:t>هم‌چنین سپاس صمیمانه از اداره‌های کل میراث فرهنگی، توسعه و تعاون، کار و امور اجتماعی استان خراسان رضوی که مشوق و همراه ما در برداشتن این گام بزرگ بوده‌اند. </a:t>
            </a:r>
          </a:p>
          <a:p>
            <a:pPr algn="just" rtl="1"/>
            <a:r>
              <a:rPr lang="fa-IR" sz="3600" b="1" dirty="0" smtClean="0">
                <a:solidFill>
                  <a:srgbClr val="FFCA08"/>
                </a:solidFill>
                <a:latin typeface="IranNastaliq" panose="02020505000000020003" pitchFamily="18" charset="0"/>
                <a:cs typeface="IranNastaliq" panose="02020505000000020003" pitchFamily="18" charset="0"/>
              </a:rPr>
              <a:t>و سرانجام، سلام و صلوات ما بر امام ثامنِ ضامن، حضرت رضا- علیه آلاف و التحیه و الثناء که همواره از سفره کرامت ایشان برخوردار بوده‌ایم</a:t>
            </a:r>
            <a:r>
              <a:rPr lang="fa-IR" sz="3600" b="1" dirty="0" smtClean="0">
                <a:solidFill>
                  <a:srgbClr val="FFCA08"/>
                </a:solidFill>
                <a:latin typeface="IranNastaliq" panose="02020505000000020003" pitchFamily="18" charset="0"/>
                <a:cs typeface="IranNastaliq" panose="02020505000000020003" pitchFamily="18" charset="0"/>
              </a:rPr>
              <a:t>.</a:t>
            </a:r>
            <a:endParaRPr lang="fa-IR" sz="3600" b="1" dirty="0">
              <a:solidFill>
                <a:srgbClr val="FFCA08"/>
              </a:solidFill>
              <a:latin typeface="IranNastaliq" panose="02020505000000020003" pitchFamily="18" charset="0"/>
              <a:cs typeface="IranNastaliq" panose="02020505000000020003" pitchFamily="18" charset="0"/>
            </a:endParaRPr>
          </a:p>
          <a:p>
            <a:pPr algn="just" rtl="1"/>
            <a:endParaRPr lang="fa-IR" sz="3600" b="1" dirty="0" smtClean="0">
              <a:solidFill>
                <a:srgbClr val="FFCA08"/>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2901367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203357" y="3612536"/>
            <a:ext cx="7539790" cy="2598821"/>
          </a:xfrm>
        </p:spPr>
        <p:txBody>
          <a:bodyPr>
            <a:noAutofit/>
          </a:bodyPr>
          <a:lstStyle/>
          <a:p>
            <a:pPr algn="just" rtl="1">
              <a:lnSpc>
                <a:spcPct val="100000"/>
              </a:lnSpc>
            </a:pPr>
            <a:r>
              <a:rPr lang="fa-IR" sz="3200" dirty="0" smtClean="0">
                <a:solidFill>
                  <a:schemeClr val="bg1">
                    <a:lumMod val="95000"/>
                  </a:schemeClr>
                </a:solidFill>
                <a:cs typeface="B Nazanin" panose="00000400000000000000" pitchFamily="2" charset="-78"/>
              </a:rPr>
              <a:t>زیرا بر خلاف ذهنیت عموم مردم، ما در یک دنیای به شدت </a:t>
            </a:r>
            <a:br>
              <a:rPr lang="fa-IR" sz="3200" dirty="0" smtClean="0">
                <a:solidFill>
                  <a:schemeClr val="bg1">
                    <a:lumMod val="95000"/>
                  </a:schemeClr>
                </a:solidFill>
                <a:cs typeface="B Nazanin" panose="00000400000000000000" pitchFamily="2" charset="-78"/>
              </a:rPr>
            </a:br>
            <a:r>
              <a:rPr lang="fa-IR" sz="3200" dirty="0" smtClean="0">
                <a:solidFill>
                  <a:schemeClr val="bg1">
                    <a:lumMod val="95000"/>
                  </a:schemeClr>
                </a:solidFill>
                <a:cs typeface="B Nazanin" panose="00000400000000000000" pitchFamily="2" charset="-78"/>
              </a:rPr>
              <a:t> در حال تغییر زندگی می‌کنیم. این تغییرهای پرشتاب بر تمامی  جنبه‌های کار و زندگی ما تأثیرمی‌گذارند و همه چیز را دستخوش تغییر می‌کنند. </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514599"/>
            <a:ext cx="7539790" cy="2062103"/>
          </a:xfrm>
          <a:prstGeom prst="rect">
            <a:avLst/>
          </a:prstGeom>
          <a:noFill/>
        </p:spPr>
        <p:txBody>
          <a:bodyPr wrap="square" rtlCol="0">
            <a:spAutoFit/>
          </a:bodyPr>
          <a:lstStyle/>
          <a:p>
            <a:pPr algn="just" rtl="1"/>
            <a:r>
              <a:rPr lang="fa-IR" sz="3200" b="1" dirty="0" smtClean="0">
                <a:solidFill>
                  <a:srgbClr val="FFC000"/>
                </a:solidFill>
                <a:cs typeface="B Nazanin" panose="00000400000000000000" pitchFamily="2" charset="-78"/>
              </a:rPr>
              <a:t>امروزه پیش از ورود به هر شغل یا شروع هر کسب‌وکار باید آینده‌اش بررسی شود.</a:t>
            </a:r>
          </a:p>
          <a:p>
            <a:pPr algn="just" rtl="1"/>
            <a:endParaRPr lang="fa-IR" sz="3200" b="1" dirty="0" smtClean="0">
              <a:solidFill>
                <a:srgbClr val="FFC000"/>
              </a:solidFill>
              <a:cs typeface="B Nazanin" panose="00000400000000000000" pitchFamily="2" charset="-78"/>
            </a:endParaRPr>
          </a:p>
          <a:p>
            <a:pPr algn="r" rtl="1"/>
            <a:r>
              <a:rPr lang="fa-IR" sz="3200" b="1" dirty="0" smtClean="0">
                <a:solidFill>
                  <a:srgbClr val="FFC000"/>
                </a:solidFill>
                <a:cs typeface="B Nazanin" panose="00000400000000000000" pitchFamily="2" charset="-78"/>
              </a:rPr>
              <a:t>اما چرا؟</a:t>
            </a:r>
            <a:endParaRPr lang="en-US" sz="3200" b="1" dirty="0">
              <a:solidFill>
                <a:srgbClr val="FFC000"/>
              </a:solidFill>
              <a:cs typeface="B Nazanin" panose="00000400000000000000" pitchFamily="2" charset="-78"/>
            </a:endParaRPr>
          </a:p>
        </p:txBody>
      </p:sp>
      <p:sp>
        <p:nvSpPr>
          <p:cNvPr id="3" name="Rectangle 2"/>
          <p:cNvSpPr/>
          <p:nvPr/>
        </p:nvSpPr>
        <p:spPr>
          <a:xfrm>
            <a:off x="176463" y="3065929"/>
            <a:ext cx="7539790" cy="1210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fa-IR" dirty="0" smtClean="0"/>
              <a:t>ط</a:t>
            </a:r>
            <a:endParaRPr lang="fa-IR" dirty="0"/>
          </a:p>
        </p:txBody>
      </p:sp>
    </p:spTree>
    <p:extLst>
      <p:ext uri="{BB962C8B-B14F-4D97-AF65-F5344CB8AC3E}">
        <p14:creationId xmlns:p14="http://schemas.microsoft.com/office/powerpoint/2010/main" val="4229057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176463" y="3160295"/>
            <a:ext cx="7539790" cy="3697705"/>
          </a:xfrm>
        </p:spPr>
        <p:txBody>
          <a:bodyPr>
            <a:noAutofit/>
          </a:bodyPr>
          <a:lstStyle/>
          <a:p>
            <a:pPr algn="r" rtl="1">
              <a:lnSpc>
                <a:spcPct val="100000"/>
              </a:lnSpc>
            </a:pPr>
            <a:r>
              <a:rPr lang="fa-IR" sz="3200" b="1" dirty="0" smtClean="0">
                <a:solidFill>
                  <a:schemeClr val="bg1">
                    <a:lumMod val="95000"/>
                  </a:schemeClr>
                </a:solidFill>
                <a:cs typeface="B Nazanin" panose="00000400000000000000" pitchFamily="2" charset="-78"/>
              </a:rPr>
              <a:t>پیشرفت‌های فناوری دو خصوصیت دارند: </a:t>
            </a:r>
            <a:r>
              <a:rPr lang="fa-IR" sz="3200" dirty="0" smtClean="0">
                <a:solidFill>
                  <a:schemeClr val="bg1">
                    <a:lumMod val="95000"/>
                  </a:schemeClr>
                </a:solidFill>
                <a:cs typeface="B Nazanin" panose="00000400000000000000" pitchFamily="2" charset="-78"/>
              </a:rPr>
              <a:t/>
            </a:r>
            <a:br>
              <a:rPr lang="fa-IR" sz="3200" dirty="0" smtClean="0">
                <a:solidFill>
                  <a:schemeClr val="bg1">
                    <a:lumMod val="95000"/>
                  </a:schemeClr>
                </a:solidFill>
                <a:cs typeface="B Nazanin" panose="00000400000000000000" pitchFamily="2" charset="-78"/>
              </a:rPr>
            </a:br>
            <a:r>
              <a:rPr lang="fa-IR" sz="3200" b="1" dirty="0" smtClean="0">
                <a:solidFill>
                  <a:schemeClr val="bg1">
                    <a:lumMod val="95000"/>
                  </a:schemeClr>
                </a:solidFill>
                <a:cs typeface="B Nazanin" panose="00000400000000000000" pitchFamily="2" charset="-78"/>
              </a:rPr>
              <a:t>(1) براندازی: </a:t>
            </a:r>
            <a:r>
              <a:rPr lang="fa-IR" sz="3200" dirty="0" smtClean="0">
                <a:solidFill>
                  <a:schemeClr val="bg1">
                    <a:lumMod val="95000"/>
                  </a:schemeClr>
                </a:solidFill>
                <a:cs typeface="B Nazanin" panose="00000400000000000000" pitchFamily="2" charset="-78"/>
              </a:rPr>
              <a:t>فناوری با هرگامی که به پیش بر می‌دارد، شماری از صنایع، کسب‌وکارها، مشاغل و مهارت‌ها را از بین می‌برد. </a:t>
            </a:r>
            <a:br>
              <a:rPr lang="fa-IR" sz="3200" dirty="0" smtClean="0">
                <a:solidFill>
                  <a:schemeClr val="bg1">
                    <a:lumMod val="95000"/>
                  </a:schemeClr>
                </a:solidFill>
                <a:cs typeface="B Nazanin" panose="00000400000000000000" pitchFamily="2" charset="-78"/>
              </a:rPr>
            </a:br>
            <a:r>
              <a:rPr lang="fa-IR" sz="3200" b="1" dirty="0" smtClean="0">
                <a:solidFill>
                  <a:schemeClr val="bg1">
                    <a:lumMod val="95000"/>
                  </a:schemeClr>
                </a:solidFill>
                <a:cs typeface="B Nazanin" panose="00000400000000000000" pitchFamily="2" charset="-78"/>
              </a:rPr>
              <a:t>(2) ایجاد: </a:t>
            </a:r>
            <a:r>
              <a:rPr lang="fa-IR" sz="3200" dirty="0" smtClean="0">
                <a:solidFill>
                  <a:schemeClr val="bg1">
                    <a:lumMod val="95000"/>
                  </a:schemeClr>
                </a:solidFill>
                <a:cs typeface="B Nazanin" panose="00000400000000000000" pitchFamily="2" charset="-78"/>
              </a:rPr>
              <a:t>هم‌زمان با براندازی، صنایع و کسب‌وکارها و مشاغل و  مهارت‌های</a:t>
            </a:r>
            <a:r>
              <a:rPr lang="fa-IR" sz="3200" dirty="0">
                <a:solidFill>
                  <a:schemeClr val="bg1">
                    <a:lumMod val="95000"/>
                  </a:schemeClr>
                </a:solidFill>
                <a:cs typeface="B Nazanin" panose="00000400000000000000" pitchFamily="2" charset="-78"/>
              </a:rPr>
              <a:t> </a:t>
            </a:r>
            <a:r>
              <a:rPr lang="fa-IR" sz="3200" dirty="0" smtClean="0">
                <a:solidFill>
                  <a:schemeClr val="bg1">
                    <a:lumMod val="95000"/>
                  </a:schemeClr>
                </a:solidFill>
                <a:cs typeface="B Nazanin" panose="00000400000000000000" pitchFamily="2" charset="-78"/>
              </a:rPr>
              <a:t>جدیدی پدید می‌آیند. </a:t>
            </a:r>
            <a:br>
              <a:rPr lang="fa-IR" sz="3200" dirty="0" smtClean="0">
                <a:solidFill>
                  <a:schemeClr val="bg1">
                    <a:lumMod val="95000"/>
                  </a:schemeClr>
                </a:solidFill>
                <a:cs typeface="B Nazanin" panose="00000400000000000000" pitchFamily="2" charset="-78"/>
              </a:rPr>
            </a:b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581834"/>
            <a:ext cx="7539790" cy="1077218"/>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تغییرهای</a:t>
            </a:r>
            <a:r>
              <a:rPr kumimoji="0" lang="fa-IR" sz="3200" b="1" i="0" u="none" strike="noStrike" kern="1200" cap="none" spc="0" normalizeH="0" noProof="0" dirty="0" smtClean="0">
                <a:ln>
                  <a:noFill/>
                </a:ln>
                <a:solidFill>
                  <a:srgbClr val="FFC000"/>
                </a:solidFill>
                <a:effectLst/>
                <a:uLnTx/>
                <a:uFillTx/>
                <a:latin typeface="Calibri" panose="020F0502020204030204"/>
                <a:ea typeface="+mn-ea"/>
                <a:cs typeface="B Nazanin" panose="00000400000000000000" pitchFamily="2" charset="-78"/>
              </a:rPr>
              <a:t> پرشتاب دنیای امروز ریشه در پیشرفت‌های سریع «فناوری» دارند. </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8471647" y="1437261"/>
            <a:ext cx="2611443" cy="1938992"/>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این تغییرها از کجا می‌آیند؟</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B Nazanin" panose="00000400000000000000" pitchFamily="2" charset="-78"/>
            </a:endParaRPr>
          </a:p>
        </p:txBody>
      </p:sp>
      <p:sp>
        <p:nvSpPr>
          <p:cNvPr id="8" name="TextBox 7"/>
          <p:cNvSpPr txBox="1"/>
          <p:nvPr/>
        </p:nvSpPr>
        <p:spPr>
          <a:xfrm>
            <a:off x="1" y="2662880"/>
            <a:ext cx="7892715" cy="584775"/>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2781117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4716379" y="976070"/>
            <a:ext cx="7459365" cy="2554545"/>
          </a:xfrm>
          <a:prstGeom prst="rect">
            <a:avLst/>
          </a:prstGeom>
          <a:noFill/>
        </p:spPr>
        <p:txBody>
          <a:bodyPr wrap="square" rtlCol="0">
            <a:spAutoFit/>
          </a:bodyPr>
          <a:lstStyle/>
          <a:p>
            <a:pPr algn="just" rtl="1"/>
            <a:r>
              <a:rPr lang="fa-IR" sz="3200" dirty="0" smtClean="0">
                <a:solidFill>
                  <a:schemeClr val="bg1"/>
                </a:solidFill>
                <a:cs typeface="B Nazanin" panose="00000400000000000000" pitchFamily="2" charset="-78"/>
              </a:rPr>
              <a:t>یکی از مهم‌ترین نتیجه‌های این تغییرها این است که </a:t>
            </a:r>
            <a:r>
              <a:rPr lang="fa-IR" sz="3200" b="1" dirty="0" smtClean="0">
                <a:solidFill>
                  <a:schemeClr val="bg1"/>
                </a:solidFill>
                <a:cs typeface="B Nazanin" panose="00000400000000000000" pitchFamily="2" charset="-78"/>
              </a:rPr>
              <a:t>دیگر آینده شبیه حال و گذشته نیست</a:t>
            </a:r>
            <a:r>
              <a:rPr lang="fa-IR" sz="3200" dirty="0" smtClean="0">
                <a:solidFill>
                  <a:schemeClr val="bg1"/>
                </a:solidFill>
                <a:cs typeface="B Nazanin" panose="00000400000000000000" pitchFamily="2" charset="-78"/>
              </a:rPr>
              <a:t>. و این بدان معناست که همه جهان بشری، جوامع، صنایع، خانواده‌ها و افراد به سوی یک </a:t>
            </a:r>
            <a:r>
              <a:rPr lang="fa-IR" sz="3200" b="1" dirty="0" smtClean="0">
                <a:solidFill>
                  <a:schemeClr val="bg1"/>
                </a:solidFill>
                <a:cs typeface="B Nazanin" panose="00000400000000000000" pitchFamily="2" charset="-78"/>
              </a:rPr>
              <a:t>دنیای متفاوت </a:t>
            </a:r>
            <a:r>
              <a:rPr lang="fa-IR" sz="3200" dirty="0" smtClean="0">
                <a:solidFill>
                  <a:schemeClr val="bg1"/>
                </a:solidFill>
                <a:cs typeface="B Nazanin" panose="00000400000000000000" pitchFamily="2" charset="-78"/>
              </a:rPr>
              <a:t>با دنیای امروز رهسپارند! </a:t>
            </a:r>
          </a:p>
          <a:p>
            <a:pPr algn="r" rtl="1"/>
            <a:r>
              <a:rPr lang="fa-IR" sz="3200" b="1" dirty="0" smtClean="0">
                <a:solidFill>
                  <a:schemeClr val="bg1"/>
                </a:solidFill>
                <a:cs typeface="B Nazanin" panose="00000400000000000000" pitchFamily="2" charset="-78"/>
              </a:rPr>
              <a:t>آیا شما چیزی از دنیای آینده می‌دانید یا می‌شناسید؟ </a:t>
            </a:r>
            <a:endParaRPr lang="en-US" sz="3200" b="1" dirty="0">
              <a:solidFill>
                <a:schemeClr val="bg1"/>
              </a:solidFill>
            </a:endParaRPr>
          </a:p>
        </p:txBody>
      </p:sp>
      <p:sp>
        <p:nvSpPr>
          <p:cNvPr id="6" name="TextBox 5"/>
          <p:cNvSpPr txBox="1"/>
          <p:nvPr/>
        </p:nvSpPr>
        <p:spPr>
          <a:xfrm>
            <a:off x="1411705" y="362971"/>
            <a:ext cx="2892512" cy="6247864"/>
          </a:xfrm>
          <a:prstGeom prst="rect">
            <a:avLst/>
          </a:prstGeom>
          <a:noFill/>
        </p:spPr>
        <p:txBody>
          <a:bodyPr wrap="square" rtlCol="0">
            <a:spAutoFit/>
          </a:bodyPr>
          <a:lstStyle/>
          <a:p>
            <a:pPr algn="ctr" rtl="1"/>
            <a:r>
              <a:rPr lang="fa-IR" sz="4000" b="1" dirty="0" smtClean="0">
                <a:solidFill>
                  <a:srgbClr val="002060"/>
                </a:solidFill>
                <a:cs typeface="B Nazanin" panose="00000400000000000000" pitchFamily="2" charset="-78"/>
              </a:rPr>
              <a:t>نتیجه این تغییرها فقط براندازی صنایع، کسب‌وکارها، مشاغل و مهارت‌ها یا ایجاد مواردی از این دست نیست.</a:t>
            </a:r>
            <a:endParaRPr lang="en-US" sz="4000" b="1" dirty="0">
              <a:solidFill>
                <a:srgbClr val="002060"/>
              </a:solidFill>
              <a:cs typeface="B Nazanin" panose="00000400000000000000" pitchFamily="2" charset="-78"/>
            </a:endParaRPr>
          </a:p>
        </p:txBody>
      </p:sp>
      <p:sp>
        <p:nvSpPr>
          <p:cNvPr id="8" name="TextBox 7"/>
          <p:cNvSpPr txBox="1"/>
          <p:nvPr/>
        </p:nvSpPr>
        <p:spPr>
          <a:xfrm>
            <a:off x="4716379" y="4485165"/>
            <a:ext cx="7475621" cy="584775"/>
          </a:xfrm>
          <a:prstGeom prst="rect">
            <a:avLst/>
          </a:prstGeom>
          <a:solidFill>
            <a:srgbClr val="FFC000"/>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9" name="TextBox 8"/>
          <p:cNvSpPr txBox="1"/>
          <p:nvPr/>
        </p:nvSpPr>
        <p:spPr>
          <a:xfrm>
            <a:off x="3560194" y="5483502"/>
            <a:ext cx="7539790" cy="707886"/>
          </a:xfrm>
          <a:prstGeom prst="rect">
            <a:avLst/>
          </a:prstGeom>
          <a:no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نتیجه این تغییرات چیست؟</a:t>
            </a:r>
            <a:endParaRPr kumimoji="0" lang="en-US" sz="40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val="480196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011"/>
            <a:ext cx="12192000" cy="6858000"/>
          </a:xfrm>
        </p:spPr>
      </p:pic>
      <p:sp>
        <p:nvSpPr>
          <p:cNvPr id="2" name="Title 1"/>
          <p:cNvSpPr>
            <a:spLocks noGrp="1"/>
          </p:cNvSpPr>
          <p:nvPr>
            <p:ph type="title"/>
          </p:nvPr>
        </p:nvSpPr>
        <p:spPr>
          <a:xfrm>
            <a:off x="176463" y="2780456"/>
            <a:ext cx="7539790" cy="3697705"/>
          </a:xfrm>
        </p:spPr>
        <p:txBody>
          <a:bodyPr>
            <a:normAutofit/>
          </a:bodyPr>
          <a:lstStyle/>
          <a:p>
            <a:pPr algn="ctr" rtl="1">
              <a:lnSpc>
                <a:spcPct val="100000"/>
              </a:lnSpc>
            </a:pPr>
            <a:r>
              <a:rPr lang="fa-IR" sz="3200" dirty="0" smtClean="0">
                <a:solidFill>
                  <a:schemeClr val="bg1">
                    <a:lumMod val="95000"/>
                  </a:schemeClr>
                </a:solidFill>
                <a:cs typeface="B Nazanin" panose="00000400000000000000" pitchFamily="2" charset="-78"/>
              </a:rPr>
              <a:t>در جهان کنونی رشته‌ای دانشگاهی به نام</a:t>
            </a:r>
            <a:r>
              <a:rPr lang="fa-IR" sz="3200" b="1" dirty="0" smtClean="0">
                <a:solidFill>
                  <a:schemeClr val="bg1">
                    <a:lumMod val="95000"/>
                  </a:schemeClr>
                </a:solidFill>
                <a:cs typeface="B Nazanin" panose="00000400000000000000" pitchFamily="2" charset="-78"/>
              </a:rPr>
              <a:t> آینده‌پژوهی </a:t>
            </a:r>
            <a:r>
              <a:rPr lang="fa-IR" sz="3200" dirty="0" smtClean="0">
                <a:solidFill>
                  <a:schemeClr val="bg1">
                    <a:lumMod val="95000"/>
                  </a:schemeClr>
                </a:solidFill>
                <a:cs typeface="B Nazanin" panose="00000400000000000000" pitchFamily="2" charset="-78"/>
              </a:rPr>
              <a:t>وجود دارد که یکی از کارکردهای آن پیش‌بینی وضعیت‌های آینده در زمینه‌های گوناگون است. </a:t>
            </a:r>
            <a:endParaRPr lang="en-US" sz="3200" dirty="0">
              <a:solidFill>
                <a:schemeClr val="bg1">
                  <a:lumMod val="95000"/>
                </a:schemeClr>
              </a:solidFill>
              <a:cs typeface="B Nazanin" panose="00000400000000000000" pitchFamily="2" charset="-78"/>
            </a:endParaRPr>
          </a:p>
        </p:txBody>
      </p:sp>
      <p:sp>
        <p:nvSpPr>
          <p:cNvPr id="6" name="TextBox 5"/>
          <p:cNvSpPr txBox="1"/>
          <p:nvPr/>
        </p:nvSpPr>
        <p:spPr>
          <a:xfrm>
            <a:off x="176463" y="796986"/>
            <a:ext cx="7539790" cy="1569660"/>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تصویر دادن از دنیای</a:t>
            </a:r>
            <a:r>
              <a:rPr kumimoji="0" lang="fa-IR" sz="3200" b="1" i="0" u="none" strike="noStrike" kern="1200" cap="none" spc="0" normalizeH="0" noProof="0" dirty="0" smtClean="0">
                <a:ln>
                  <a:noFill/>
                </a:ln>
                <a:solidFill>
                  <a:srgbClr val="FFC000"/>
                </a:solidFill>
                <a:effectLst/>
                <a:uLnTx/>
                <a:uFillTx/>
                <a:latin typeface="Calibri" panose="020F0502020204030204"/>
                <a:ea typeface="+mn-ea"/>
                <a:cs typeface="B Nazanin" panose="00000400000000000000" pitchFamily="2" charset="-78"/>
              </a:rPr>
              <a:t> آینده نیازمند پیش‌بینی است. اما چه کسانی و چگونه دنیای آینده را پیش‌بینی می‌کنند؟</a:t>
            </a:r>
            <a:endParaRPr kumimoji="0" lang="en-US" sz="3200" b="1" i="0" u="none" strike="noStrike" kern="1200" cap="none" spc="0" normalizeH="0" baseline="0" noProof="0" dirty="0">
              <a:ln>
                <a:noFill/>
              </a:ln>
              <a:solidFill>
                <a:srgbClr val="FFC000"/>
              </a:solidFill>
              <a:effectLst/>
              <a:uLnTx/>
              <a:uFillTx/>
              <a:latin typeface="Calibri" panose="020F0502020204030204"/>
              <a:ea typeface="+mn-ea"/>
              <a:cs typeface="B Nazanin" panose="00000400000000000000" pitchFamily="2" charset="-78"/>
            </a:endParaRPr>
          </a:p>
        </p:txBody>
      </p:sp>
      <p:sp>
        <p:nvSpPr>
          <p:cNvPr id="5" name="TextBox 4"/>
          <p:cNvSpPr txBox="1"/>
          <p:nvPr/>
        </p:nvSpPr>
        <p:spPr>
          <a:xfrm>
            <a:off x="8429123" y="151928"/>
            <a:ext cx="2508585" cy="3477875"/>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دنیای </a:t>
            </a:r>
          </a:p>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آینده </a:t>
            </a:r>
          </a:p>
          <a:p>
            <a:pPr marL="0" marR="0" lvl="0" indent="0" algn="ctr" defTabSz="914400" rtl="1" eaLnBrk="1" fontAlgn="auto" latinLnBrk="0" hangingPunct="1">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چگونه است؟</a:t>
            </a:r>
            <a:endPar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endParaRPr>
          </a:p>
          <a:p>
            <a:pPr marL="0" marR="0" lvl="0" indent="0" algn="ctr" defTabSz="914400" rtl="1" eaLnBrk="1" fontAlgn="auto" latinLnBrk="0" hangingPunct="1">
              <a:spcBef>
                <a:spcPts val="0"/>
              </a:spcBef>
              <a:spcAft>
                <a:spcPts val="0"/>
              </a:spcAft>
              <a:buClrTx/>
              <a:buSzTx/>
              <a:buFontTx/>
              <a:buNone/>
              <a:tabLst/>
              <a:defRPr/>
            </a:pPr>
            <a:r>
              <a:rPr kumimoji="0" lang="fa-IR" sz="3600" b="1" i="0" u="none" strike="noStrike" kern="1200" cap="none" spc="0" normalizeH="0" baseline="0" noProof="0" dirty="0" smtClean="0">
                <a:ln>
                  <a:noFill/>
                </a:ln>
                <a:solidFill>
                  <a:srgbClr val="002060"/>
                </a:solidFill>
                <a:effectLst/>
                <a:uLnTx/>
                <a:uFillTx/>
                <a:latin typeface="Calibri" panose="020F0502020204030204"/>
                <a:ea typeface="+mn-ea"/>
                <a:cs typeface="B Nazanin" panose="00000400000000000000" pitchFamily="2" charset="-78"/>
              </a:rPr>
              <a:t> </a:t>
            </a:r>
          </a:p>
          <a:p>
            <a:pPr marL="0" marR="0" lvl="0" indent="0" algn="ctr" defTabSz="914400" rtl="1" eaLnBrk="1" fontAlgn="auto" latinLnBrk="0" hangingPunct="1">
              <a:spcBef>
                <a:spcPts val="0"/>
              </a:spcBef>
              <a:spcAft>
                <a:spcPts val="0"/>
              </a:spcAft>
              <a:buClrTx/>
              <a:buSzTx/>
              <a:buFontTx/>
              <a:buNone/>
              <a:tabLst/>
              <a:defRPr/>
            </a:pPr>
            <a:r>
              <a:rPr lang="fa-IR" sz="3200" b="1" dirty="0" smtClean="0">
                <a:solidFill>
                  <a:srgbClr val="002060"/>
                </a:solidFill>
                <a:latin typeface="Calibri" panose="020F0502020204030204"/>
                <a:cs typeface="B Nazanin" panose="00000400000000000000" pitchFamily="2" charset="-78"/>
              </a:rPr>
              <a:t>سه تصویر</a:t>
            </a:r>
          </a:p>
          <a:p>
            <a:pPr marL="0" marR="0" lvl="0" indent="0" algn="ctr" defTabSz="914400" rtl="1" eaLnBrk="1" fontAlgn="auto" latinLnBrk="0" hangingPunct="1">
              <a:spcBef>
                <a:spcPts val="0"/>
              </a:spcBef>
              <a:spcAft>
                <a:spcPts val="0"/>
              </a:spcAft>
              <a:buClrTx/>
              <a:buSzTx/>
              <a:buFontTx/>
              <a:buNone/>
              <a:tabLst/>
              <a:defRPr/>
            </a:pPr>
            <a:r>
              <a:rPr lang="fa-IR" sz="3200" b="1" dirty="0" smtClean="0">
                <a:solidFill>
                  <a:srgbClr val="002060"/>
                </a:solidFill>
                <a:latin typeface="Calibri" panose="020F0502020204030204"/>
                <a:cs typeface="B Nazanin" panose="00000400000000000000" pitchFamily="2" charset="-78"/>
              </a:rPr>
              <a:t> از دنیای آینده </a:t>
            </a:r>
            <a:endParaRPr kumimoji="0" lang="en-US" sz="3200" b="1" i="0" u="none" strike="noStrike" kern="1200" cap="none" spc="0" normalizeH="0" baseline="0" noProof="0" dirty="0">
              <a:ln>
                <a:noFill/>
              </a:ln>
              <a:solidFill>
                <a:srgbClr val="002060"/>
              </a:solidFill>
              <a:effectLst/>
              <a:uLnTx/>
              <a:uFillTx/>
              <a:latin typeface="Calibri" panose="020F0502020204030204"/>
              <a:cs typeface="B Nazanin" panose="00000400000000000000" pitchFamily="2" charset="-78"/>
            </a:endParaRPr>
          </a:p>
        </p:txBody>
      </p:sp>
      <p:sp>
        <p:nvSpPr>
          <p:cNvPr id="9" name="Rectangle 8"/>
          <p:cNvSpPr/>
          <p:nvPr/>
        </p:nvSpPr>
        <p:spPr>
          <a:xfrm>
            <a:off x="176463" y="3119717"/>
            <a:ext cx="7539790" cy="1210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962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698252" y="228604"/>
            <a:ext cx="5931106" cy="1569660"/>
          </a:xfrm>
          <a:prstGeom prst="rect">
            <a:avLst/>
          </a:prstGeom>
          <a:noFill/>
        </p:spPr>
        <p:txBody>
          <a:bodyPr wrap="square" rtlCol="0">
            <a:spAutoFit/>
          </a:bodyPr>
          <a:lstStyle/>
          <a:p>
            <a:pPr marL="0" marR="0" lvl="0" indent="0" algn="ctr" defTabSz="914400" rtl="1" eaLnBrk="1" fontAlgn="auto" latinLnBrk="0" hangingPunct="1">
              <a:spcBef>
                <a:spcPts val="0"/>
              </a:spcBef>
              <a:spcAft>
                <a:spcPts val="0"/>
              </a:spcAft>
              <a:buClrTx/>
              <a:buSzTx/>
              <a:buFontTx/>
              <a:buNone/>
              <a:tabLst/>
              <a:defRPr/>
            </a:pPr>
            <a:r>
              <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rPr>
              <a:t>آینده‌پژوهان از روش‌ها و مدل‌های گوناگونی برای پیش‌بینی بهره می‌گیرند.</a:t>
            </a:r>
            <a:r>
              <a:rPr kumimoji="0" lang="fa-IR" sz="3200" b="1" i="0" u="none" strike="noStrike" kern="1200" cap="none" spc="0" normalizeH="0" noProof="0" dirty="0" smtClean="0">
                <a:ln>
                  <a:noFill/>
                </a:ln>
                <a:solidFill>
                  <a:srgbClr val="FFC000"/>
                </a:solidFill>
                <a:effectLst/>
                <a:uLnTx/>
                <a:uFillTx/>
                <a:latin typeface="Calibri" panose="020F0502020204030204"/>
                <a:ea typeface="+mn-ea"/>
                <a:cs typeface="B Nazanin" panose="00000400000000000000" pitchFamily="2" charset="-78"/>
              </a:rPr>
              <a:t> یکی از این مدل‌ها «مدل موجی» است.</a:t>
            </a:r>
            <a:endParaRPr kumimoji="0" lang="fa-IR" sz="3200" b="1" i="0" u="none" strike="noStrike" kern="1200" cap="none" spc="0" normalizeH="0" baseline="0" noProof="0" dirty="0" smtClean="0">
              <a:ln>
                <a:noFill/>
              </a:ln>
              <a:solidFill>
                <a:srgbClr val="FFC000"/>
              </a:solidFill>
              <a:effectLst/>
              <a:uLnTx/>
              <a:uFillTx/>
              <a:latin typeface="Calibri" panose="020F0502020204030204"/>
              <a:ea typeface="+mn-ea"/>
              <a:cs typeface="B Nazanin" panose="00000400000000000000" pitchFamily="2" charset="-78"/>
            </a:endParaRPr>
          </a:p>
        </p:txBody>
      </p:sp>
      <p:sp>
        <p:nvSpPr>
          <p:cNvPr id="6" name="TextBox 5"/>
          <p:cNvSpPr txBox="1"/>
          <p:nvPr/>
        </p:nvSpPr>
        <p:spPr>
          <a:xfrm>
            <a:off x="1447347" y="1907188"/>
            <a:ext cx="2892512" cy="2785378"/>
          </a:xfrm>
          <a:prstGeom prst="rect">
            <a:avLst/>
          </a:prstGeom>
          <a:noFill/>
        </p:spPr>
        <p:txBody>
          <a:bodyPr wrap="square" rtlCol="0">
            <a:sp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دنیای</a:t>
            </a: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 </a:t>
            </a:r>
            <a:r>
              <a:rPr lang="fa-IR" sz="4000" b="1" baseline="0" dirty="0" smtClean="0">
                <a:solidFill>
                  <a:srgbClr val="002060"/>
                </a:solidFill>
                <a:latin typeface="Calibri" panose="020F0502020204030204"/>
                <a:cs typeface="B Nazanin" panose="00000400000000000000" pitchFamily="2" charset="-78"/>
              </a:rPr>
              <a:t>آینده</a:t>
            </a:r>
            <a:r>
              <a:rPr lang="fa-IR" sz="4000" b="1" dirty="0" smtClean="0">
                <a:solidFill>
                  <a:srgbClr val="002060"/>
                </a:solidFill>
                <a:latin typeface="Calibri" panose="020F0502020204030204"/>
                <a:cs typeface="B Nazanin" panose="00000400000000000000" pitchFamily="2" charset="-78"/>
              </a:rPr>
              <a:t>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چگونه</a:t>
            </a: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 </a:t>
            </a:r>
            <a:r>
              <a:rPr lang="fa-IR" sz="4000" b="1" baseline="0" dirty="0" smtClean="0">
                <a:solidFill>
                  <a:srgbClr val="002060"/>
                </a:solidFill>
                <a:latin typeface="Calibri" panose="020F0502020204030204"/>
                <a:cs typeface="B Nazanin" panose="00000400000000000000" pitchFamily="2" charset="-78"/>
              </a:rPr>
              <a:t>است؟</a:t>
            </a:r>
            <a:r>
              <a:rPr lang="fa-IR" sz="4000" b="1" dirty="0" smtClean="0">
                <a:solidFill>
                  <a:srgbClr val="002060"/>
                </a:solidFill>
                <a:latin typeface="Calibri" panose="020F0502020204030204"/>
                <a:cs typeface="B Nazanin" panose="00000400000000000000" pitchFamily="2" charset="-78"/>
              </a:rPr>
              <a:t> </a:t>
            </a: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fa-IR" sz="4000" b="1" i="0" u="none" strike="noStrike" kern="1200" cap="none" spc="0" normalizeH="0" baseline="0" noProof="0" dirty="0" smtClean="0">
                <a:ln>
                  <a:noFill/>
                </a:ln>
                <a:solidFill>
                  <a:srgbClr val="002060"/>
                </a:solidFill>
                <a:effectLst/>
                <a:uLnTx/>
                <a:uFillTx/>
                <a:latin typeface="Calibri" panose="020F0502020204030204"/>
                <a:cs typeface="B Nazanin" panose="00000400000000000000" pitchFamily="2" charset="-78"/>
              </a:rPr>
              <a:t>(ادامه)</a:t>
            </a:r>
            <a:r>
              <a:rPr kumimoji="0" lang="fa-IR" sz="4000" b="1" i="0" u="none" strike="noStrike" kern="1200" cap="none" spc="0" normalizeH="0" noProof="0" dirty="0" smtClean="0">
                <a:ln>
                  <a:noFill/>
                </a:ln>
                <a:solidFill>
                  <a:srgbClr val="002060"/>
                </a:solidFill>
                <a:effectLst/>
                <a:uLnTx/>
                <a:uFillTx/>
                <a:latin typeface="Calibri" panose="020F0502020204030204"/>
                <a:cs typeface="B Nazanin" panose="00000400000000000000" pitchFamily="2" charset="-78"/>
              </a:rPr>
              <a:t> </a:t>
            </a:r>
            <a:endParaRPr kumimoji="0" lang="en-US" sz="4000" b="1" i="0" u="none" strike="noStrike" kern="1200" cap="none" spc="0" normalizeH="0" baseline="0" noProof="0" dirty="0">
              <a:ln>
                <a:noFill/>
              </a:ln>
              <a:solidFill>
                <a:srgbClr val="002060"/>
              </a:solidFill>
              <a:effectLst/>
              <a:uLnTx/>
              <a:uFillTx/>
              <a:latin typeface="Calibri" panose="020F0502020204030204"/>
              <a:cs typeface="B Nazanin" panose="00000400000000000000" pitchFamily="2" charset="-78"/>
            </a:endParaRPr>
          </a:p>
        </p:txBody>
      </p:sp>
      <p:sp>
        <p:nvSpPr>
          <p:cNvPr id="9" name="TextBox 8"/>
          <p:cNvSpPr txBox="1"/>
          <p:nvPr/>
        </p:nvSpPr>
        <p:spPr>
          <a:xfrm>
            <a:off x="4929396" y="2815938"/>
            <a:ext cx="7262601" cy="3539430"/>
          </a:xfrm>
          <a:prstGeom prst="rect">
            <a:avLst/>
          </a:prstGeom>
          <a:noFill/>
        </p:spPr>
        <p:txBody>
          <a:bodyPr wrap="square" rtlCol="0">
            <a:spAutoFit/>
          </a:bodyPr>
          <a:lstStyle/>
          <a:p>
            <a:pPr marL="0" marR="0" lvl="0" indent="0" algn="just" defTabSz="914400" rtl="1" eaLnBrk="1" fontAlgn="auto" latinLnBrk="0" hangingPunct="1">
              <a:spcBef>
                <a:spcPts val="0"/>
              </a:spcBef>
              <a:spcAft>
                <a:spcPts val="0"/>
              </a:spcAft>
              <a:buClrTx/>
              <a:buSzTx/>
              <a:buFontTx/>
              <a:buNone/>
              <a:tabLst/>
              <a:defRPr/>
            </a:pPr>
            <a:r>
              <a:rPr kumimoji="0" lang="fa-IR" sz="2800" b="1" i="0" u="none" strike="noStrike" kern="1200" cap="none" spc="0" normalizeH="0" baseline="0" noProof="0" dirty="0" smtClean="0">
                <a:ln>
                  <a:noFill/>
                </a:ln>
                <a:solidFill>
                  <a:schemeClr val="bg1"/>
                </a:solidFill>
                <a:effectLst/>
                <a:uLnTx/>
                <a:uFillTx/>
                <a:latin typeface="Calibri" panose="020F0502020204030204"/>
                <a:cs typeface="B Nazanin" panose="00000400000000000000" pitchFamily="2" charset="-78"/>
              </a:rPr>
              <a:t>مدل موجی</a:t>
            </a:r>
            <a:r>
              <a:rPr kumimoji="0" lang="fa-IR" sz="2800" b="1" i="0" u="none" strike="noStrike" kern="1200" cap="none" spc="0" normalizeH="0" noProof="0" dirty="0" smtClean="0">
                <a:ln>
                  <a:noFill/>
                </a:ln>
                <a:solidFill>
                  <a:schemeClr val="bg1"/>
                </a:solidFill>
                <a:effectLst/>
                <a:uLnTx/>
                <a:uFillTx/>
                <a:latin typeface="Calibri" panose="020F0502020204030204"/>
                <a:cs typeface="B Nazanin" panose="00000400000000000000" pitchFamily="2" charset="-78"/>
              </a:rPr>
              <a:t> چیست؟ </a:t>
            </a:r>
          </a:p>
          <a:p>
            <a:pPr marL="0" marR="0" lvl="0" indent="0" algn="just" defTabSz="914400" rtl="1" eaLnBrk="1" fontAlgn="auto" latinLnBrk="0" hangingPunct="1">
              <a:spcBef>
                <a:spcPts val="0"/>
              </a:spcBef>
              <a:spcAft>
                <a:spcPts val="0"/>
              </a:spcAft>
              <a:buClrTx/>
              <a:buSzTx/>
              <a:buFontTx/>
              <a:buNone/>
              <a:tabLst/>
              <a:defRPr/>
            </a:pPr>
            <a:r>
              <a:rPr lang="fa-IR" sz="2800" baseline="0" dirty="0" smtClean="0">
                <a:solidFill>
                  <a:schemeClr val="bg1"/>
                </a:solidFill>
                <a:latin typeface="Calibri" panose="020F0502020204030204"/>
                <a:cs typeface="B Nazanin" panose="00000400000000000000" pitchFamily="2" charset="-78"/>
              </a:rPr>
              <a:t>مدل</a:t>
            </a:r>
            <a:r>
              <a:rPr lang="fa-IR" sz="2800" dirty="0" smtClean="0">
                <a:solidFill>
                  <a:schemeClr val="bg1"/>
                </a:solidFill>
                <a:latin typeface="Calibri" panose="020F0502020204030204"/>
                <a:cs typeface="B Nazanin" panose="00000400000000000000" pitchFamily="2" charset="-78"/>
              </a:rPr>
              <a:t> موجی که برای پیش‌بینی آینده تمدن بشری استفاده می‌شود، بر این پایه استوار است که تمدن بشر به شکل موجی پیشرفت می‌کند، نه مثلاً به صورت خطی و یا آشوبناک و آشفته.</a:t>
            </a:r>
          </a:p>
          <a:p>
            <a:pPr marL="0" marR="0" lvl="0" indent="0" algn="just" defTabSz="914400" rtl="1" eaLnBrk="1" fontAlgn="auto" latinLnBrk="0" hangingPunct="1">
              <a:spcBef>
                <a:spcPts val="0"/>
              </a:spcBef>
              <a:spcAft>
                <a:spcPts val="0"/>
              </a:spcAft>
              <a:buClrTx/>
              <a:buSzTx/>
              <a:buFontTx/>
              <a:buNone/>
              <a:tabLst/>
              <a:defRPr/>
            </a:pPr>
            <a:endParaRPr lang="fa-IR" sz="2800" dirty="0" smtClean="0">
              <a:solidFill>
                <a:schemeClr val="bg1"/>
              </a:solidFill>
              <a:latin typeface="Calibri" panose="020F0502020204030204"/>
              <a:cs typeface="B Nazanin" panose="00000400000000000000" pitchFamily="2" charset="-78"/>
            </a:endParaRPr>
          </a:p>
          <a:p>
            <a:pPr marL="0" marR="0" lvl="0" indent="0" algn="just" defTabSz="914400" rtl="1" eaLnBrk="1" fontAlgn="auto" latinLnBrk="0" hangingPunct="1">
              <a:spcBef>
                <a:spcPts val="0"/>
              </a:spcBef>
              <a:spcAft>
                <a:spcPts val="0"/>
              </a:spcAft>
              <a:buClrTx/>
              <a:buSzTx/>
              <a:buFontTx/>
              <a:buNone/>
              <a:tabLst/>
              <a:defRPr/>
            </a:pPr>
            <a:r>
              <a:rPr kumimoji="0" lang="fa-IR" sz="2800" i="0" u="none" strike="noStrike" kern="1200" cap="none" spc="0" normalizeH="0" baseline="0" noProof="0" dirty="0" smtClean="0">
                <a:ln>
                  <a:noFill/>
                </a:ln>
                <a:solidFill>
                  <a:schemeClr val="bg1"/>
                </a:solidFill>
                <a:effectLst/>
                <a:uLnTx/>
                <a:uFillTx/>
                <a:latin typeface="Calibri" panose="020F0502020204030204"/>
                <a:cs typeface="B Nazanin" panose="00000400000000000000" pitchFamily="2" charset="-78"/>
              </a:rPr>
              <a:t>هر</a:t>
            </a:r>
            <a:r>
              <a:rPr kumimoji="0" lang="fa-IR" sz="2800" i="0" u="none" strike="noStrike" kern="1200" cap="none" spc="0" normalizeH="0" noProof="0" dirty="0" smtClean="0">
                <a:ln>
                  <a:noFill/>
                </a:ln>
                <a:solidFill>
                  <a:schemeClr val="bg1"/>
                </a:solidFill>
                <a:effectLst/>
                <a:uLnTx/>
                <a:uFillTx/>
                <a:latin typeface="Calibri" panose="020F0502020204030204"/>
                <a:cs typeface="B Nazanin" panose="00000400000000000000" pitchFamily="2" charset="-78"/>
              </a:rPr>
              <a:t> موج یک پارادایم یا </a:t>
            </a:r>
            <a:r>
              <a:rPr lang="fa-IR" sz="2800" dirty="0" smtClean="0">
                <a:solidFill>
                  <a:schemeClr val="bg1"/>
                </a:solidFill>
                <a:latin typeface="Calibri" panose="020F0502020204030204"/>
                <a:cs typeface="B Nazanin" panose="00000400000000000000" pitchFamily="2" charset="-78"/>
              </a:rPr>
              <a:t>کلان</a:t>
            </a:r>
            <a:r>
              <a:rPr kumimoji="0" lang="fa-IR" sz="2800" i="0" u="none" strike="noStrike" kern="1200" cap="none" spc="0" normalizeH="0" noProof="0" dirty="0" smtClean="0">
                <a:ln>
                  <a:noFill/>
                </a:ln>
                <a:solidFill>
                  <a:schemeClr val="bg1"/>
                </a:solidFill>
                <a:effectLst/>
                <a:uLnTx/>
                <a:uFillTx/>
                <a:latin typeface="Calibri" panose="020F0502020204030204"/>
                <a:cs typeface="B Nazanin" panose="00000400000000000000" pitchFamily="2" charset="-78"/>
              </a:rPr>
              <a:t> الگوی فنی – اقتصادی است که وقتی ظاهر می‌شود، روش خلق ثروت و قدرت را در جامعه بشری تغییر می‌دهد.</a:t>
            </a:r>
            <a:endParaRPr kumimoji="0" lang="en-US" sz="2800" i="0" u="none" strike="noStrike" kern="1200" cap="none" spc="0" normalizeH="0" baseline="0" noProof="0" dirty="0">
              <a:ln>
                <a:noFill/>
              </a:ln>
              <a:solidFill>
                <a:schemeClr val="bg1"/>
              </a:solidFill>
              <a:effectLst/>
              <a:uLnTx/>
              <a:uFillTx/>
              <a:latin typeface="Calibri" panose="020F0502020204030204"/>
              <a:cs typeface="B Nazanin" panose="00000400000000000000" pitchFamily="2" charset="-78"/>
            </a:endParaRPr>
          </a:p>
        </p:txBody>
      </p:sp>
      <p:sp>
        <p:nvSpPr>
          <p:cNvPr id="10" name="Rectangle 9"/>
          <p:cNvSpPr/>
          <p:nvPr/>
        </p:nvSpPr>
        <p:spPr>
          <a:xfrm>
            <a:off x="4902501" y="2449599"/>
            <a:ext cx="7262601" cy="1306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97862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TotalTime>
  <Words>2611</Words>
  <Application>Microsoft Office PowerPoint</Application>
  <PresentationFormat>Widescreen</PresentationFormat>
  <Paragraphs>248</Paragraphs>
  <Slides>40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B Nazanin</vt:lpstr>
      <vt:lpstr>B Titr</vt:lpstr>
      <vt:lpstr>Bahnschrift SemiBold</vt:lpstr>
      <vt:lpstr>Calibri</vt:lpstr>
      <vt:lpstr>Calibri Light</vt:lpstr>
      <vt:lpstr>Century Gothic</vt:lpstr>
      <vt:lpstr>Footlight MT Light</vt:lpstr>
      <vt:lpstr>IranNastaliq</vt:lpstr>
      <vt:lpstr>Times New Roman</vt:lpstr>
      <vt:lpstr>Wingdings</vt:lpstr>
      <vt:lpstr>Office Theme</vt:lpstr>
      <vt:lpstr>PowerPoint Presentation</vt:lpstr>
      <vt:lpstr>PowerPoint Presentation</vt:lpstr>
      <vt:lpstr>PowerPoint Presentation</vt:lpstr>
      <vt:lpstr>PowerPoint Presentation</vt:lpstr>
      <vt:lpstr>زیرا بر خلاف ذهنیت عموم مردم، ما در یک دنیای به شدت   در حال تغییر زندگی می‌کنیم. این تغییرهای پرشتاب بر تمامی  جنبه‌های کار و زندگی ما تأثیرمی‌گذارند و همه چیز را دستخوش تغییر می‌کنند. </vt:lpstr>
      <vt:lpstr>پیشرفت‌های فناوری دو خصوصیت دارند:  (1) براندازی: فناوری با هرگامی که به پیش بر می‌دارد، شماری از صنایع، کسب‌وکارها، مشاغل و مهارت‌ها را از بین می‌برد.  (2) ایجاد: هم‌زمان با براندازی، صنایع و کسب‌وکارها و مشاغل و  مهارت‌های جدیدی پدید می‌آیند.  </vt:lpstr>
      <vt:lpstr>PowerPoint Presentation</vt:lpstr>
      <vt:lpstr>در جهان کنونی رشته‌ای دانشگاهی به نام آینده‌پژوهی وجود دارد که یکی از کارکردهای آن پیش‌بینی وضعیت‌های آینده در زمینه‌های گوناگون است. </vt:lpstr>
      <vt:lpstr>PowerPoint Presentation</vt:lpstr>
      <vt:lpstr>2000م</vt:lpstr>
      <vt:lpstr>نکته اول: از روی اسم هر موج می‌توان فهمید که پول و ثروت در آن موج از کجا می‌آید. مثلاً پول و ثروت در عصر کشاورزی از زمین و کشاورزی می‌آمد. در عصر دانش، پول و ثروت از دانش سرچشمه می‌گیرد و در عصر خلاقیت از صنایع، کسب‌وکارها و مشاغل خلاق. اگر موج چهارم را عصر معنویت بدانیم، که هست، آن‌گاه در این موج باید بدانیم که پول و ثروت از طریق کسب‌وکارها و مشاغل معنوی حاصل می‌شود!  نکته دوم: کشور ما هم‌اکنون در حال گذار از موج دوم به موج سوم، یعنی عصر دانش است، در حالی که اقتصادهای پیشرفته موج چهارم را آغاز نموده‌اند. </vt:lpstr>
      <vt:lpstr>آینده برای جامعه ما موج چهارم یا عصر خلاقیت، صنایع و مشاغل خلاق است.</vt:lpstr>
      <vt:lpstr>PowerPoint Presentation</vt:lpstr>
      <vt:lpstr>موج چهارم، یعنی عصر خلاقیت، به ما می‌گوید که اقتصاد کشور ما در آینده از نوع اقتصاد خلاق خواهد بود؛ اقتصادی که موتور توسعه و پیشرفت آن، صنایع خلاق است.</vt:lpstr>
      <vt:lpstr>همان‌طور که شکل زیر نشان می‌دهد، نوعی از صنایع با نام صنایع فرهنگی قلب صنایع خلاق را تشکیل می‌دهند.                 صنایع خلاق      صنایع دستی یکی از شاخه‌های کلیدی صنایع فرهنگی محسوب می‌شود.</vt:lpstr>
      <vt:lpstr>کار صنایع فرهنگی تولید آن دسته از محصولات و خدمات و فرآیندهاست که نیازهای معنوی انسان را تأمین می‌کنند.</vt:lpstr>
      <vt:lpstr>منظور از عصر معنویت این است که انسانِ تاکنون مادی‌گرای معاصر، از نظر نیازها ارتقا یافته، و پا به عرصه فراتری از نیازهای روحی روانی گذاشته: نیازهای معنوی که آگاهی معنوی را نیز در بر می‌گیرد.  این نیازها باید توسط محصولات و خدماتی برآورده شوند که برای روح انسان به عنوان خوراک‌های معنوی شناخته می‌شوند. این خوراک‌های معنوی زمینه را برای شکل‌گیری نوع نسبتاً تازه‌ای از کسب‌وکارها و مشاغل آماده کرده‌اند که کسب‌وکارها و مشاغل معنوی نامیده می‌شوند.</vt:lpstr>
      <vt:lpstr>صنایع خلاق به مجموعه صنایع نرم (صنایع غیرکارخانه‌ای) گفته می‌شودکه ماده اولیه آن‌ها از معدن فرهنگ، هنر و خلاقیت انسان سرچشمه می‌گیرد. آن‌ها از مواد اولیه فیزیکی استفاده نمی‌کنند.</vt:lpstr>
      <vt:lpstr>صنایع دستی که برای بقا و شکوفایی خود باید به سرعت دانش‌بنیان شوند، از هر زاویه که نگاه کنیم، آینده بسیار روشنی را نوید می‌دهند.  بنابراین با اطمینان می‌توان گفت که صنایع دستی یکی از زمینه‌های خوب و خوش‌آتیه برای خلق ثروت و  اشتغال‌زایی در کشور و استان ماست. علاوه بر این، تحلیل‌های ما نشان داد که فرآورده‌های حاصل از صنایع دستی در دنیا نیز آینده روشنی دارند، چون به تأمین نیازهای معنوی انسان کمک می‌کنند. </vt:lpstr>
      <vt:lpstr>PowerPoint Presentation</vt:lpstr>
      <vt:lpstr>منظور ما از خلق ثروت، درآمدِ لازم برای امرار معاش یک یا تعدادی از افراد نیست. ما از خلق ثروت‌های بزرگ، که بتوانند چرخ توسعه اقتصادی کشور را به گردش در آورند و یا نقش موثری در این زمینه داشته باشند، صحبت می‌کنیم.  خلق چنین ثروتی پیش‌نیازها و باید و نبایدهای خاص دارد که در این فصل به آن‌ها اشاره می‌شود.</vt:lpstr>
      <vt:lpstr>کارآفرینی به معنای راه‌اندازی یک کسب‌وکار جدید در یک قالب حقوقی مانند شرکت و موسسه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raouf</dc:creator>
  <cp:lastModifiedBy>tpp</cp:lastModifiedBy>
  <cp:revision>82</cp:revision>
  <dcterms:created xsi:type="dcterms:W3CDTF">2022-10-19T06:39:16Z</dcterms:created>
  <dcterms:modified xsi:type="dcterms:W3CDTF">2023-01-09T11:36:51Z</dcterms:modified>
</cp:coreProperties>
</file>